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66" r:id="rId2"/>
    <p:sldId id="256" r:id="rId3"/>
    <p:sldId id="257" r:id="rId4"/>
    <p:sldId id="258" r:id="rId5"/>
    <p:sldId id="261" r:id="rId6"/>
    <p:sldId id="260" r:id="rId7"/>
    <p:sldId id="265" r:id="rId8"/>
    <p:sldId id="262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900"/>
    <a:srgbClr val="8EB4E3"/>
    <a:srgbClr val="E46C0A"/>
    <a:srgbClr val="94D050"/>
    <a:srgbClr val="55C3DC"/>
    <a:srgbClr val="B9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33" autoAdjust="0"/>
  </p:normalViewPr>
  <p:slideViewPr>
    <p:cSldViewPr>
      <p:cViewPr varScale="1">
        <p:scale>
          <a:sx n="111" d="100"/>
          <a:sy n="111" d="100"/>
        </p:scale>
        <p:origin x="2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45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215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02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37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714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56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70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64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20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9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6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849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744">
              <a:srgbClr val="0F243E"/>
            </a:gs>
            <a:gs pos="10000">
              <a:schemeClr val="tx2"/>
            </a:gs>
            <a:gs pos="81000">
              <a:schemeClr val="tx1"/>
            </a:gs>
            <a:gs pos="51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B56E1-C515-4C41-AB71-8D364EF6DFC3}" type="datetimeFigureOut">
              <a:rPr lang="de-DE" smtClean="0"/>
              <a:t>30.04.2022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DE16-FC45-4FCE-B2E5-AEC1C61159F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16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hyperlink" Target="https://www.meta-treff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hyperlink" Target="https://www.meta-treff.d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ta-treff.de/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a-treff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>
            <a:extLst>
              <a:ext uri="{FF2B5EF4-FFF2-40B4-BE49-F238E27FC236}">
                <a16:creationId xmlns:a16="http://schemas.microsoft.com/office/drawing/2014/main" id="{C99980F2-2077-3343-C8E9-09E53DFA3614}"/>
              </a:ext>
            </a:extLst>
          </p:cNvPr>
          <p:cNvSpPr txBox="1"/>
          <p:nvPr/>
        </p:nvSpPr>
        <p:spPr>
          <a:xfrm>
            <a:off x="32378" y="38482"/>
            <a:ext cx="8972857" cy="67748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D33F1C1-9269-E346-F144-0A5AA33A39EF}"/>
              </a:ext>
            </a:extLst>
          </p:cNvPr>
          <p:cNvSpPr txBox="1"/>
          <p:nvPr/>
        </p:nvSpPr>
        <p:spPr>
          <a:xfrm>
            <a:off x="3059832" y="2326487"/>
            <a:ext cx="2880000" cy="2160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DE" sz="1000" dirty="0"/>
          </a:p>
          <a:p>
            <a:r>
              <a:rPr lang="de-DE" sz="1800" b="1" dirty="0"/>
              <a:t>nmHSPC</a:t>
            </a:r>
          </a:p>
          <a:p>
            <a:endParaRPr lang="de-DE" sz="800" dirty="0"/>
          </a:p>
          <a:p>
            <a:r>
              <a:rPr lang="de-DE" sz="1400" dirty="0"/>
              <a:t>nicht-metastasiertes, hormonsensitives</a:t>
            </a:r>
          </a:p>
          <a:p>
            <a:r>
              <a:rPr lang="de-DE" sz="1400" dirty="0"/>
              <a:t>Prostatakarzinom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295E3EE-DD69-8E69-1BB4-D0205FA3E652}"/>
              </a:ext>
            </a:extLst>
          </p:cNvPr>
          <p:cNvSpPr txBox="1"/>
          <p:nvPr/>
        </p:nvSpPr>
        <p:spPr>
          <a:xfrm>
            <a:off x="6022032" y="2326487"/>
            <a:ext cx="2880000" cy="21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mHSPC</a:t>
            </a:r>
          </a:p>
          <a:p>
            <a:pPr algn="ctr"/>
            <a:endParaRPr lang="de-DE" sz="8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metastasiertes,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hormonsensitives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1B2B70D-86AD-5123-B275-C2D47EA8377E}"/>
              </a:ext>
            </a:extLst>
          </p:cNvPr>
          <p:cNvSpPr txBox="1"/>
          <p:nvPr/>
        </p:nvSpPr>
        <p:spPr>
          <a:xfrm>
            <a:off x="3059832" y="4551971"/>
            <a:ext cx="2880000" cy="21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nmCRPC</a:t>
            </a:r>
          </a:p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nicht-metastasiertes, kastrationsresistentes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4021198-F10F-2488-F631-8604D8733648}"/>
              </a:ext>
            </a:extLst>
          </p:cNvPr>
          <p:cNvSpPr txBox="1"/>
          <p:nvPr/>
        </p:nvSpPr>
        <p:spPr>
          <a:xfrm>
            <a:off x="6022032" y="4551971"/>
            <a:ext cx="2880000" cy="2160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mCRPC</a:t>
            </a:r>
          </a:p>
          <a:p>
            <a:pPr algn="ctr"/>
            <a:endParaRPr lang="de-DE" sz="8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metastasiertes, kastrationsresistentes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5A7D87D-E95C-1162-95BE-F239D1AF2171}"/>
              </a:ext>
            </a:extLst>
          </p:cNvPr>
          <p:cNvSpPr txBox="1"/>
          <p:nvPr/>
        </p:nvSpPr>
        <p:spPr>
          <a:xfrm>
            <a:off x="6022032" y="101002"/>
            <a:ext cx="2880000" cy="21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noAutofit/>
          </a:bodyPr>
          <a:lstStyle>
            <a:defPPr>
              <a:defRPr lang="de-DE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DE" sz="1000" dirty="0"/>
          </a:p>
          <a:p>
            <a:r>
              <a:rPr lang="de-DE" sz="1800" b="1" dirty="0"/>
              <a:t>mPC</a:t>
            </a:r>
          </a:p>
          <a:p>
            <a:endParaRPr lang="de-DE" sz="800" dirty="0"/>
          </a:p>
          <a:p>
            <a:r>
              <a:rPr lang="de-DE" sz="1800" dirty="0"/>
              <a:t>metastasiertes</a:t>
            </a:r>
          </a:p>
          <a:p>
            <a:r>
              <a:rPr lang="de-DE" sz="1800" dirty="0"/>
              <a:t>Prostatakarzinom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12EF675-79F4-065E-1F54-A383DBC9E120}"/>
              </a:ext>
            </a:extLst>
          </p:cNvPr>
          <p:cNvSpPr txBox="1"/>
          <p:nvPr/>
        </p:nvSpPr>
        <p:spPr>
          <a:xfrm>
            <a:off x="107504" y="4551971"/>
            <a:ext cx="2880000" cy="216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CRPC</a:t>
            </a:r>
          </a:p>
          <a:p>
            <a:pPr algn="ctr"/>
            <a:endParaRPr lang="de-DE" sz="800" dirty="0">
              <a:solidFill>
                <a:schemeClr val="bg1"/>
              </a:solidFill>
            </a:endParaRPr>
          </a:p>
          <a:p>
            <a:pPr algn="ctr"/>
            <a:r>
              <a:rPr lang="de-DE" dirty="0">
                <a:solidFill>
                  <a:schemeClr val="bg1"/>
                </a:solidFill>
              </a:rPr>
              <a:t>kastrationsresistentes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0805899-7FC5-85BA-E368-5C849C1F5320}"/>
              </a:ext>
            </a:extLst>
          </p:cNvPr>
          <p:cNvSpPr txBox="1"/>
          <p:nvPr/>
        </p:nvSpPr>
        <p:spPr>
          <a:xfrm>
            <a:off x="6140690" y="3612091"/>
            <a:ext cx="1296000" cy="824176"/>
          </a:xfrm>
          <a:prstGeom prst="rect">
            <a:avLst/>
          </a:prstGeom>
          <a:solidFill>
            <a:srgbClr val="F68D36"/>
          </a:solidFill>
          <a:ln w="76200">
            <a:noFill/>
          </a:ln>
        </p:spPr>
        <p:txBody>
          <a:bodyPr wrap="square" lIns="0" rIns="0" rtlCol="0">
            <a:noAutofit/>
          </a:bodyPr>
          <a:lstStyle/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200" b="1" dirty="0">
                <a:solidFill>
                  <a:schemeClr val="bg1"/>
                </a:solidFill>
              </a:rPr>
              <a:t>omHSPC</a:t>
            </a:r>
          </a:p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Oligo-metastasiertes,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hormonsensitives Prostatakarzinom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A96D6EE-EA23-D451-66EC-333BAEDD475B}"/>
              </a:ext>
            </a:extLst>
          </p:cNvPr>
          <p:cNvSpPr txBox="1"/>
          <p:nvPr/>
        </p:nvSpPr>
        <p:spPr>
          <a:xfrm>
            <a:off x="7528727" y="3612091"/>
            <a:ext cx="1296000" cy="824176"/>
          </a:xfrm>
          <a:prstGeom prst="rect">
            <a:avLst/>
          </a:prstGeom>
          <a:solidFill>
            <a:srgbClr val="FF3300"/>
          </a:solidFill>
          <a:ln w="76200">
            <a:noFill/>
          </a:ln>
        </p:spPr>
        <p:txBody>
          <a:bodyPr wrap="square" lIns="0" rIns="0" rtlCol="0">
            <a:noAutofit/>
          </a:bodyPr>
          <a:lstStyle>
            <a:defPPr>
              <a:defRPr lang="de-DE"/>
            </a:defPPr>
            <a:lvl1pPr algn="ctr">
              <a:defRPr sz="4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r>
              <a:rPr lang="de-DE" sz="1200" b="1" dirty="0"/>
              <a:t>pmHSPC</a:t>
            </a:r>
          </a:p>
          <a:p>
            <a:endParaRPr lang="de-DE" dirty="0"/>
          </a:p>
          <a:p>
            <a:r>
              <a:rPr lang="de-DE" sz="1000" dirty="0"/>
              <a:t>Poly-metastasiertes,</a:t>
            </a:r>
          </a:p>
          <a:p>
            <a:r>
              <a:rPr lang="de-DE" sz="1000" dirty="0"/>
              <a:t>hormonsensitives Prostatakarzinom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916C089-4D0E-2FA4-2604-47A329D2697F}"/>
              </a:ext>
            </a:extLst>
          </p:cNvPr>
          <p:cNvSpPr txBox="1"/>
          <p:nvPr/>
        </p:nvSpPr>
        <p:spPr>
          <a:xfrm>
            <a:off x="6140690" y="5844337"/>
            <a:ext cx="1296000" cy="824400"/>
          </a:xfrm>
          <a:prstGeom prst="rect">
            <a:avLst/>
          </a:prstGeom>
          <a:solidFill>
            <a:srgbClr val="FF3300"/>
          </a:solidFill>
          <a:ln w="76200">
            <a:noFill/>
          </a:ln>
        </p:spPr>
        <p:txBody>
          <a:bodyPr wrap="square" lIns="0" rIns="0" rtlCol="0">
            <a:noAutofit/>
          </a:bodyPr>
          <a:lstStyle/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200" b="1" dirty="0">
                <a:solidFill>
                  <a:schemeClr val="bg1"/>
                </a:solidFill>
              </a:rPr>
              <a:t>omCRPC</a:t>
            </a:r>
          </a:p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Oligo-metastasiertes,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kastrationsresistentes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DD103A-2844-3064-3C4A-7CA939633FB4}"/>
              </a:ext>
            </a:extLst>
          </p:cNvPr>
          <p:cNvSpPr txBox="1"/>
          <p:nvPr/>
        </p:nvSpPr>
        <p:spPr>
          <a:xfrm>
            <a:off x="7528727" y="5844337"/>
            <a:ext cx="1296000" cy="82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</p:spPr>
        <p:txBody>
          <a:bodyPr wrap="square" lIns="0" rIns="0" rtlCol="0">
            <a:noAutofit/>
          </a:bodyPr>
          <a:lstStyle>
            <a:defPPr>
              <a:defRPr lang="de-DE"/>
            </a:defPPr>
            <a:lvl1pPr algn="ctr">
              <a:defRPr sz="4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r>
              <a:rPr lang="de-DE" sz="1200" b="1" dirty="0"/>
              <a:t>pmCRPC</a:t>
            </a:r>
          </a:p>
          <a:p>
            <a:endParaRPr lang="de-DE" dirty="0"/>
          </a:p>
          <a:p>
            <a:r>
              <a:rPr lang="de-DE" sz="1000" dirty="0"/>
              <a:t>Poly-metastasiertes,</a:t>
            </a:r>
          </a:p>
          <a:p>
            <a:r>
              <a:rPr lang="de-DE" sz="1000" dirty="0">
                <a:solidFill>
                  <a:schemeClr val="bg1"/>
                </a:solidFill>
              </a:rPr>
              <a:t>kastrationsresistentes </a:t>
            </a:r>
            <a:r>
              <a:rPr lang="de-DE" sz="1000" dirty="0"/>
              <a:t>Prostatakarzinom</a:t>
            </a:r>
          </a:p>
        </p:txBody>
      </p:sp>
      <p:sp>
        <p:nvSpPr>
          <p:cNvPr id="32" name="Rechtwinkliges Dreieck 31">
            <a:hlinkClick r:id="rId2"/>
            <a:extLst>
              <a:ext uri="{FF2B5EF4-FFF2-40B4-BE49-F238E27FC236}">
                <a16:creationId xmlns:a16="http://schemas.microsoft.com/office/drawing/2014/main" id="{85C6AE55-BA86-5BE4-E865-D15B90520FF0}"/>
              </a:ext>
            </a:extLst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3" name="Grafik 32">
            <a:hlinkClick r:id="rId2"/>
            <a:extLst>
              <a:ext uri="{FF2B5EF4-FFF2-40B4-BE49-F238E27FC236}">
                <a16:creationId xmlns:a16="http://schemas.microsoft.com/office/drawing/2014/main" id="{2DE67081-DBC3-A211-305A-9932CAF5F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173DB1E5-15E6-F0A6-DEC3-84D9C182022B}"/>
              </a:ext>
            </a:extLst>
          </p:cNvPr>
          <p:cNvSpPr txBox="1"/>
          <p:nvPr/>
        </p:nvSpPr>
        <p:spPr>
          <a:xfrm>
            <a:off x="6116778" y="1396879"/>
            <a:ext cx="1296000" cy="824176"/>
          </a:xfrm>
          <a:prstGeom prst="rect">
            <a:avLst/>
          </a:prstGeom>
          <a:solidFill>
            <a:srgbClr val="F68D36"/>
          </a:solidFill>
          <a:ln w="76200">
            <a:noFill/>
          </a:ln>
        </p:spPr>
        <p:txBody>
          <a:bodyPr wrap="square" lIns="0" rIns="0" rtlCol="0">
            <a:noAutofit/>
          </a:bodyPr>
          <a:lstStyle/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200" b="1" dirty="0">
                <a:solidFill>
                  <a:schemeClr val="bg1"/>
                </a:solidFill>
              </a:rPr>
              <a:t>omPC</a:t>
            </a:r>
          </a:p>
          <a:p>
            <a:pPr algn="ctr"/>
            <a:endParaRPr lang="de-DE" sz="4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Oligo-metastasiertes,</a:t>
            </a: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Prostatakarzinom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8CC919F-0E34-5002-A361-F8777D925B25}"/>
              </a:ext>
            </a:extLst>
          </p:cNvPr>
          <p:cNvSpPr txBox="1"/>
          <p:nvPr/>
        </p:nvSpPr>
        <p:spPr>
          <a:xfrm>
            <a:off x="7504815" y="1396879"/>
            <a:ext cx="1296000" cy="824176"/>
          </a:xfrm>
          <a:prstGeom prst="rect">
            <a:avLst/>
          </a:prstGeom>
          <a:solidFill>
            <a:srgbClr val="FF3300"/>
          </a:solidFill>
          <a:ln w="76200">
            <a:noFill/>
          </a:ln>
        </p:spPr>
        <p:txBody>
          <a:bodyPr wrap="square" lIns="0" rIns="0" rtlCol="0">
            <a:noAutofit/>
          </a:bodyPr>
          <a:lstStyle>
            <a:defPPr>
              <a:defRPr lang="de-DE"/>
            </a:defPPr>
            <a:lvl1pPr algn="ctr">
              <a:defRPr sz="4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r>
              <a:rPr lang="de-DE" sz="1200" b="1" dirty="0"/>
              <a:t>pmPC</a:t>
            </a:r>
          </a:p>
          <a:p>
            <a:endParaRPr lang="de-DE" dirty="0"/>
          </a:p>
          <a:p>
            <a:r>
              <a:rPr lang="de-DE" sz="1000" dirty="0"/>
              <a:t>Poly-metastasiertes,</a:t>
            </a:r>
          </a:p>
          <a:p>
            <a:r>
              <a:rPr lang="de-DE" sz="1000" dirty="0"/>
              <a:t>Prostatakarzinom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F500F02-41B8-1823-2464-E238F5325DCB}"/>
              </a:ext>
            </a:extLst>
          </p:cNvPr>
          <p:cNvSpPr/>
          <p:nvPr/>
        </p:nvSpPr>
        <p:spPr>
          <a:xfrm>
            <a:off x="251520" y="332656"/>
            <a:ext cx="3886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Prostatakarzinom Definitionen</a:t>
            </a:r>
          </a:p>
        </p:txBody>
      </p:sp>
    </p:spTree>
    <p:extLst>
      <p:ext uri="{BB962C8B-B14F-4D97-AF65-F5344CB8AC3E}">
        <p14:creationId xmlns:p14="http://schemas.microsoft.com/office/powerpoint/2010/main" val="356893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5809" y="1772816"/>
            <a:ext cx="7767576" cy="304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Metastasierend</a:t>
            </a:r>
            <a:r>
              <a:rPr lang="de-DE" sz="1200" dirty="0">
                <a:solidFill>
                  <a:schemeClr val="bg1"/>
                </a:solidFill>
              </a:rPr>
              <a:t>	Der Krebs </a:t>
            </a:r>
            <a:r>
              <a:rPr lang="de-DE" sz="1200" b="1" dirty="0">
                <a:solidFill>
                  <a:schemeClr val="bg1"/>
                </a:solidFill>
              </a:rPr>
              <a:t>metastasiert</a:t>
            </a:r>
            <a:r>
              <a:rPr lang="de-DE" sz="1200" dirty="0">
                <a:solidFill>
                  <a:schemeClr val="bg1"/>
                </a:solidFill>
              </a:rPr>
              <a:t> bzw. bildet über Blut- und Lymphgefäßen oder durch </a:t>
            </a:r>
            <a:r>
              <a:rPr lang="de-DE" sz="1200" dirty="0" err="1">
                <a:solidFill>
                  <a:schemeClr val="bg1"/>
                </a:solidFill>
              </a:rPr>
              <a:t>Abtropfung</a:t>
            </a:r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dirty="0">
                <a:solidFill>
                  <a:schemeClr val="bg1"/>
                </a:solidFill>
              </a:rPr>
              <a:t>		Metastasen in anderen Körperregionen.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(Der Tumor hat ein metastasierendes  Wachstum)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Infiltrierend</a:t>
            </a:r>
            <a:r>
              <a:rPr lang="de-DE" sz="1200" dirty="0">
                <a:solidFill>
                  <a:srgbClr val="FFFF00"/>
                </a:solidFill>
              </a:rPr>
              <a:t> </a:t>
            </a:r>
            <a:r>
              <a:rPr lang="de-DE" sz="1200" dirty="0">
                <a:solidFill>
                  <a:schemeClr val="bg1"/>
                </a:solidFill>
              </a:rPr>
              <a:t>		Der Krebs </a:t>
            </a:r>
            <a:r>
              <a:rPr lang="de-DE" sz="1200" b="1" dirty="0">
                <a:solidFill>
                  <a:schemeClr val="bg1"/>
                </a:solidFill>
              </a:rPr>
              <a:t>überschreiten</a:t>
            </a:r>
            <a:r>
              <a:rPr lang="de-DE" sz="1200" dirty="0">
                <a:solidFill>
                  <a:schemeClr val="bg1"/>
                </a:solidFill>
              </a:rPr>
              <a:t> beim Wachsen Gewebegrenzen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und wächst auch in das benachbarte Körpergewebe oder naheliegende andere Organen ein.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(Der Tumor hat ein invasives Wachstum)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Destruierend</a:t>
            </a:r>
            <a:r>
              <a:rPr lang="de-DE" sz="1200" dirty="0">
                <a:solidFill>
                  <a:srgbClr val="FFFF00"/>
                </a:solidFill>
              </a:rPr>
              <a:t>	</a:t>
            </a:r>
            <a:r>
              <a:rPr lang="de-DE" sz="1200" dirty="0">
                <a:solidFill>
                  <a:schemeClr val="bg1"/>
                </a:solidFill>
              </a:rPr>
              <a:t>	Der Krebs </a:t>
            </a:r>
            <a:r>
              <a:rPr lang="de-DE" sz="1200" b="1" dirty="0">
                <a:solidFill>
                  <a:schemeClr val="bg1"/>
                </a:solidFill>
              </a:rPr>
              <a:t>zerstört</a:t>
            </a:r>
            <a:r>
              <a:rPr lang="de-DE" sz="1200" dirty="0">
                <a:solidFill>
                  <a:schemeClr val="bg1"/>
                </a:solidFill>
              </a:rPr>
              <a:t> beim Wachsen das umliegendes Körpergewebe.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(Der Tumor hat ein zerstörendes Wachstum)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16950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</a:t>
            </a:r>
            <a:r>
              <a:rPr lang="de-DE" sz="12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ligne</a:t>
            </a:r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Tumoren</a:t>
            </a:r>
          </a:p>
        </p:txBody>
      </p:sp>
      <p:sp>
        <p:nvSpPr>
          <p:cNvPr id="9" name="Rechteck 8"/>
          <p:cNvSpPr/>
          <p:nvPr/>
        </p:nvSpPr>
        <p:spPr>
          <a:xfrm>
            <a:off x="239841" y="11049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Ein bösartiger (maligner) Tumor unterscheiden sich von einen gutartigen (benignen) Tumor durch drei Wachstumskennzeichen.</a:t>
            </a:r>
          </a:p>
        </p:txBody>
      </p:sp>
      <p:sp>
        <p:nvSpPr>
          <p:cNvPr id="5" name="Rechtwinkliges Dreieck 4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1" y="836712"/>
            <a:ext cx="7639050" cy="2628900"/>
          </a:xfrm>
          <a:prstGeom prst="rect">
            <a:avLst/>
          </a:prstGeom>
        </p:spPr>
      </p:pic>
      <p:sp>
        <p:nvSpPr>
          <p:cNvPr id="14" name="Textfeld 13">
            <a:hlinkClick r:id="rId2"/>
          </p:cNvPr>
          <p:cNvSpPr txBox="1"/>
          <p:nvPr/>
        </p:nvSpPr>
        <p:spPr>
          <a:xfrm>
            <a:off x="10916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www.meta-treff.de</a:t>
            </a:r>
            <a:endParaRPr lang="de-DE" sz="12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17032"/>
            <a:ext cx="2871647" cy="19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4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251520" y="332656"/>
            <a:ext cx="404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Prostatakarzinom Klassifikation</a:t>
            </a:r>
            <a:endParaRPr lang="de-D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08" y="713795"/>
            <a:ext cx="832264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8" y="1332920"/>
            <a:ext cx="831058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9" y="2218745"/>
            <a:ext cx="830448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70" y="3806552"/>
            <a:ext cx="83044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9" y="4797152"/>
            <a:ext cx="831321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winkliges Dreieck 7">
            <a:hlinkClick r:id="rId7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332656"/>
            <a:ext cx="4670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Prostatakarzinom TNM-Klassifikation</a:t>
            </a:r>
            <a:endParaRPr lang="de-D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0" y="620688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Primärtumor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208931"/>
            <a:ext cx="819767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504975"/>
            <a:ext cx="819767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1809725"/>
            <a:ext cx="819767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5" y="3124572"/>
            <a:ext cx="819767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2" y="908720"/>
            <a:ext cx="8197200" cy="30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hteck 12"/>
          <p:cNvSpPr/>
          <p:nvPr/>
        </p:nvSpPr>
        <p:spPr>
          <a:xfrm>
            <a:off x="263232" y="4696197"/>
            <a:ext cx="8197203" cy="13038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100" b="1" dirty="0"/>
              <a:t>Lokal fortgeschrittenes Prostatakarzinom</a:t>
            </a:r>
          </a:p>
          <a:p>
            <a:endParaRPr lang="de-DE" sz="1100" dirty="0"/>
          </a:p>
          <a:p>
            <a:r>
              <a:rPr lang="de-DE" sz="1100" b="1" dirty="0"/>
              <a:t>T3</a:t>
            </a:r>
            <a:r>
              <a:rPr lang="de-DE" sz="1100" dirty="0"/>
              <a:t>	                     </a:t>
            </a:r>
            <a:r>
              <a:rPr lang="de-DE" sz="1100" b="1" dirty="0"/>
              <a:t>Der Tumor wächst schon über die Prostatakapsel hinaus</a:t>
            </a:r>
          </a:p>
          <a:p>
            <a:endParaRPr lang="de-DE" sz="1100" dirty="0"/>
          </a:p>
          <a:p>
            <a:r>
              <a:rPr lang="de-DE" sz="1100" dirty="0"/>
              <a:t>        </a:t>
            </a:r>
            <a:r>
              <a:rPr lang="de-DE" sz="1100" b="1" dirty="0"/>
              <a:t>T3a</a:t>
            </a:r>
            <a:r>
              <a:rPr lang="de-DE" sz="1100" dirty="0"/>
              <a:t>	                     Der Tumor wächst ein- oder beidseitig über die Prostatakapsel hinaus; die Samenblasen ist tumorfrei</a:t>
            </a:r>
          </a:p>
          <a:p>
            <a:endParaRPr lang="de-DE" sz="1100" dirty="0"/>
          </a:p>
          <a:p>
            <a:r>
              <a:rPr lang="de-DE" sz="1100" dirty="0"/>
              <a:t>        </a:t>
            </a:r>
            <a:r>
              <a:rPr lang="de-DE" sz="1100" b="1" dirty="0"/>
              <a:t>T3b</a:t>
            </a:r>
            <a:r>
              <a:rPr lang="de-DE" sz="1100" dirty="0"/>
              <a:t>	                     Der Tumor wächst ein- oder beidseitig über die Prostatakapsel hinaus und in die Samenblasen hinein</a:t>
            </a:r>
          </a:p>
          <a:p>
            <a:endParaRPr lang="de-DE" sz="1100" dirty="0"/>
          </a:p>
        </p:txBody>
      </p:sp>
      <p:sp>
        <p:nvSpPr>
          <p:cNvPr id="16" name="Rechteck 15"/>
          <p:cNvSpPr/>
          <p:nvPr/>
        </p:nvSpPr>
        <p:spPr>
          <a:xfrm>
            <a:off x="263232" y="5974948"/>
            <a:ext cx="819720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0000"/>
                </a:solidFill>
              </a:rPr>
              <a:t>T4	                     Der Tumor wächst in Nachbarstrukturen hinein oder nicht verschiebbar (fixiert)</a:t>
            </a:r>
          </a:p>
        </p:txBody>
      </p:sp>
      <p:sp>
        <p:nvSpPr>
          <p:cNvPr id="17" name="Rechtwinkliges Dreieck 16">
            <a:hlinkClick r:id="rId7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8" name="Grafik 17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2449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Lymphknotenmetastasen</a:t>
            </a:r>
            <a:r>
              <a:rPr lang="de-DE" sz="1400" dirty="0"/>
              <a:t> 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21" y="3154313"/>
            <a:ext cx="16353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Fernmetastasen</a:t>
            </a:r>
            <a:r>
              <a:rPr lang="de-DE" sz="1400" b="1" dirty="0"/>
              <a:t> </a:t>
            </a:r>
          </a:p>
        </p:txBody>
      </p:sp>
      <p:sp>
        <p:nvSpPr>
          <p:cNvPr id="10" name="Rechteck 9"/>
          <p:cNvSpPr/>
          <p:nvPr/>
        </p:nvSpPr>
        <p:spPr>
          <a:xfrm>
            <a:off x="6444208" y="5903208"/>
            <a:ext cx="1986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T  = Tumorausdehnung</a:t>
            </a:r>
          </a:p>
          <a:p>
            <a:r>
              <a:rPr lang="de-DE" sz="1000" dirty="0">
                <a:solidFill>
                  <a:schemeClr val="bg1"/>
                </a:solidFill>
              </a:rPr>
              <a:t>N = Lymphknoten (</a:t>
            </a:r>
            <a:r>
              <a:rPr lang="de-DE" sz="1000" dirty="0" err="1">
                <a:solidFill>
                  <a:schemeClr val="bg1"/>
                </a:solidFill>
              </a:rPr>
              <a:t>Nodi</a:t>
            </a:r>
            <a:r>
              <a:rPr lang="de-DE" sz="1000" dirty="0">
                <a:solidFill>
                  <a:schemeClr val="bg1"/>
                </a:solidFill>
              </a:rPr>
              <a:t> = Knoten) </a:t>
            </a:r>
          </a:p>
          <a:p>
            <a:r>
              <a:rPr lang="de-DE" sz="1000" dirty="0">
                <a:solidFill>
                  <a:schemeClr val="bg1"/>
                </a:solidFill>
              </a:rPr>
              <a:t>M = Metastasen</a:t>
            </a: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1501552"/>
            <a:ext cx="82089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930177"/>
            <a:ext cx="8208912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802782"/>
            <a:ext cx="8208914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15780"/>
            <a:ext cx="820891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1196752"/>
            <a:ext cx="820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208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htwinkliges Dreieck 10">
            <a:hlinkClick r:id="rId8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8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3300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Residualstatus (Resttumor nach OP)</a:t>
            </a:r>
            <a:endParaRPr lang="de-DE" sz="1400" b="1" dirty="0"/>
          </a:p>
        </p:txBody>
      </p:sp>
      <p:sp>
        <p:nvSpPr>
          <p:cNvPr id="2" name="Rechteck 1"/>
          <p:cNvSpPr/>
          <p:nvPr/>
        </p:nvSpPr>
        <p:spPr>
          <a:xfrm>
            <a:off x="251519" y="1268760"/>
            <a:ext cx="8208916" cy="36004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 err="1"/>
              <a:t>Rx</a:t>
            </a:r>
            <a:r>
              <a:rPr lang="de-DE" sz="1100" b="1" dirty="0"/>
              <a:t>	                    </a:t>
            </a:r>
            <a:r>
              <a:rPr lang="de-DE" sz="1100" dirty="0"/>
              <a:t>Das Vorhandensein eines Residualtumor kann nicht beurteilt werden</a:t>
            </a:r>
            <a:r>
              <a:rPr lang="de-DE" sz="1200" dirty="0"/>
              <a:t> </a:t>
            </a:r>
          </a:p>
        </p:txBody>
      </p:sp>
      <p:sp>
        <p:nvSpPr>
          <p:cNvPr id="14" name="Rechteck 13"/>
          <p:cNvSpPr/>
          <p:nvPr/>
        </p:nvSpPr>
        <p:spPr>
          <a:xfrm>
            <a:off x="251518" y="1628800"/>
            <a:ext cx="8208917" cy="360040"/>
          </a:xfrm>
          <a:prstGeom prst="rect">
            <a:avLst/>
          </a:prstGeom>
          <a:solidFill>
            <a:srgbClr val="94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R0	</a:t>
            </a:r>
            <a:r>
              <a:rPr lang="de-DE" sz="1100" dirty="0"/>
              <a:t>                    Kein </a:t>
            </a:r>
            <a:r>
              <a:rPr lang="de-DE" sz="1200" dirty="0"/>
              <a:t>Residualtumor  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1521" y="1988840"/>
            <a:ext cx="8208914" cy="15841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100" b="1" dirty="0"/>
          </a:p>
          <a:p>
            <a:r>
              <a:rPr lang="de-DE" sz="1100" b="1" dirty="0"/>
              <a:t>R1	                     </a:t>
            </a:r>
            <a:r>
              <a:rPr lang="de-DE" sz="1100" dirty="0"/>
              <a:t>Mikroskopisch nachgewiesener Residualtumor</a:t>
            </a:r>
          </a:p>
          <a:p>
            <a:endParaRPr lang="de-DE" sz="1100" b="1" dirty="0"/>
          </a:p>
          <a:p>
            <a:r>
              <a:rPr lang="de-DE" sz="1100" b="1" dirty="0"/>
              <a:t>R1 (</a:t>
            </a:r>
            <a:r>
              <a:rPr lang="de-DE" sz="1100" b="1" dirty="0" err="1"/>
              <a:t>is</a:t>
            </a:r>
            <a:r>
              <a:rPr lang="de-DE" sz="1100" b="1" dirty="0"/>
              <a:t>) 	                     </a:t>
            </a:r>
            <a:r>
              <a:rPr lang="de-DE" sz="1100" dirty="0"/>
              <a:t>in situ- Residualtumor t  (in situ = der Tumor hat sich nur in seinem Ursprungsgewebe ausgebreitet)</a:t>
            </a:r>
          </a:p>
          <a:p>
            <a:endParaRPr lang="de-DE" sz="1100" b="1" dirty="0"/>
          </a:p>
          <a:p>
            <a:r>
              <a:rPr lang="de-DE" sz="1100" b="1" dirty="0"/>
              <a:t>R1 (</a:t>
            </a:r>
            <a:r>
              <a:rPr lang="de-DE" sz="1100" b="1" dirty="0" err="1"/>
              <a:t>cy</a:t>
            </a:r>
            <a:r>
              <a:rPr lang="de-DE" sz="1100" b="1" dirty="0"/>
              <a:t>+)	 </a:t>
            </a:r>
            <a:r>
              <a:rPr lang="de-DE" sz="1100" dirty="0"/>
              <a:t>                    Zytologisch nachgewiesener Residualtumor </a:t>
            </a:r>
          </a:p>
          <a:p>
            <a:endParaRPr lang="de-DE" sz="1100" b="1" dirty="0"/>
          </a:p>
          <a:p>
            <a:r>
              <a:rPr lang="de-DE" sz="1100" b="1" dirty="0"/>
              <a:t>R2                                             </a:t>
            </a:r>
            <a:r>
              <a:rPr lang="de-DE" sz="1100" dirty="0"/>
              <a:t>Makroskopisch nachgewiesener Residualtumor</a:t>
            </a:r>
            <a:endParaRPr lang="de-DE" sz="1200" dirty="0"/>
          </a:p>
        </p:txBody>
      </p:sp>
      <p:sp>
        <p:nvSpPr>
          <p:cNvPr id="17" name="Rechtwinkliges Dreieck 16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8" name="Grafik 17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51522" y="1196752"/>
            <a:ext cx="8208913" cy="504056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200" dirty="0"/>
              <a:t>a 	Autopsie-Befund</a:t>
            </a:r>
          </a:p>
          <a:p>
            <a:r>
              <a:rPr lang="de-DE" sz="1200" dirty="0"/>
              <a:t>p	Pathologischer Untersuchungsbefund</a:t>
            </a:r>
          </a:p>
          <a:p>
            <a:r>
              <a:rPr lang="de-DE" sz="1200" dirty="0"/>
              <a:t>c	Klinischer Untersuchungsbefund </a:t>
            </a:r>
          </a:p>
          <a:p>
            <a:r>
              <a:rPr lang="de-DE" sz="1200" dirty="0"/>
              <a:t>u 	Ultraschall Untersuchungsbefund (Unterkategorie von c)</a:t>
            </a:r>
          </a:p>
          <a:p>
            <a:r>
              <a:rPr lang="de-DE" sz="1200" dirty="0" err="1"/>
              <a:t>cy</a:t>
            </a:r>
            <a:r>
              <a:rPr lang="de-DE" sz="1200" dirty="0"/>
              <a:t>	Zytologischer Untersuchungsbefund</a:t>
            </a:r>
          </a:p>
          <a:p>
            <a:endParaRPr lang="de-DE" sz="1200" dirty="0"/>
          </a:p>
          <a:p>
            <a:r>
              <a:rPr lang="de-DE" sz="1200" dirty="0"/>
              <a:t>Y	Neuer Zustand nach einer Therapie; der Tumor tritt erst nach oder während einer Therapie (meist Chemotherapie 	oder Radiochemotherapie) auf. </a:t>
            </a:r>
          </a:p>
          <a:p>
            <a:r>
              <a:rPr lang="de-DE" sz="1200" dirty="0"/>
              <a:t>r	Rezidiv ; der Tumor tritt nach einem krankheitsfreien Intervall erneut auf</a:t>
            </a:r>
          </a:p>
          <a:p>
            <a:r>
              <a:rPr lang="de-DE" sz="1200" dirty="0"/>
              <a:t>m	multiple</a:t>
            </a:r>
          </a:p>
          <a:p>
            <a:endParaRPr lang="de-DE" sz="1200" dirty="0"/>
          </a:p>
          <a:p>
            <a:r>
              <a:rPr lang="de-DE" sz="1200" dirty="0" err="1"/>
              <a:t>Is</a:t>
            </a:r>
            <a:r>
              <a:rPr lang="de-DE" sz="1200" dirty="0"/>
              <a:t> oder Cis	</a:t>
            </a:r>
            <a:r>
              <a:rPr lang="de-DE" sz="1200" dirty="0" err="1"/>
              <a:t>Carcinoma</a:t>
            </a:r>
            <a:r>
              <a:rPr lang="de-DE" sz="1200" dirty="0"/>
              <a:t> in situ / Tumor nur in seinem Ursprungsgewebe 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r>
              <a:rPr lang="de-DE" sz="1200" dirty="0"/>
              <a:t>cT3b     pT4a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C  (</a:t>
            </a:r>
            <a:r>
              <a:rPr lang="de-DE" sz="1200" dirty="0" err="1"/>
              <a:t>Certainty</a:t>
            </a:r>
            <a:r>
              <a:rPr lang="de-DE" sz="1200" dirty="0"/>
              <a:t> </a:t>
            </a:r>
            <a:r>
              <a:rPr lang="de-DE" sz="1200" dirty="0" err="1"/>
              <a:t>factor</a:t>
            </a:r>
            <a:r>
              <a:rPr lang="de-DE" sz="1200" dirty="0"/>
              <a:t> bzw. Sicherheitsfaktor)</a:t>
            </a:r>
          </a:p>
          <a:p>
            <a:endParaRPr lang="de-DE" sz="1200" dirty="0"/>
          </a:p>
          <a:p>
            <a:r>
              <a:rPr lang="de-DE" sz="1200" dirty="0"/>
              <a:t>C1 	klinischer Untersuchungsbefund, Standard-Röntgen-Aufnahme, Endoskopie</a:t>
            </a:r>
          </a:p>
          <a:p>
            <a:r>
              <a:rPr lang="de-DE" sz="1200" dirty="0"/>
              <a:t>C2	spezielle apparative Untersuchungen (CT, Ultraschall, MRT, Endoskopie mit Biopsie)</a:t>
            </a:r>
          </a:p>
          <a:p>
            <a:r>
              <a:rPr lang="de-DE" sz="1200" dirty="0"/>
              <a:t>C3	chirurgische Untersuchung mit Biopsie und/oder Zytologie</a:t>
            </a:r>
          </a:p>
          <a:p>
            <a:r>
              <a:rPr lang="de-DE" sz="1200" dirty="0"/>
              <a:t>C4	vollständige pathologische Aufarbeitung</a:t>
            </a:r>
          </a:p>
          <a:p>
            <a:r>
              <a:rPr lang="de-DE" sz="1200" dirty="0"/>
              <a:t>C5 	Autopsie</a:t>
            </a:r>
          </a:p>
          <a:p>
            <a:endParaRPr lang="de-DE" sz="1200" dirty="0"/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2390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Sonstige  Klassifikationen</a:t>
            </a:r>
            <a:endParaRPr lang="de-DE" sz="1400" b="1" dirty="0"/>
          </a:p>
        </p:txBody>
      </p:sp>
      <p:sp>
        <p:nvSpPr>
          <p:cNvPr id="10" name="Rechtwinkliges Dreieck 9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836712"/>
            <a:ext cx="1307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UICC-Stadien</a:t>
            </a:r>
            <a:endParaRPr lang="de-DE" sz="1400" b="1" dirty="0"/>
          </a:p>
        </p:txBody>
      </p:sp>
      <p:sp>
        <p:nvSpPr>
          <p:cNvPr id="5" name="Rechteck 4"/>
          <p:cNvSpPr/>
          <p:nvPr/>
        </p:nvSpPr>
        <p:spPr>
          <a:xfrm>
            <a:off x="251519" y="1485925"/>
            <a:ext cx="8208916" cy="720000"/>
          </a:xfrm>
          <a:prstGeom prst="rect">
            <a:avLst/>
          </a:prstGeom>
          <a:gradFill>
            <a:gsLst>
              <a:gs pos="0">
                <a:srgbClr val="8EB4E3"/>
              </a:gs>
              <a:gs pos="98750">
                <a:srgbClr val="E19900"/>
              </a:gs>
              <a:gs pos="82000">
                <a:srgbClr val="8EB4E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0  	Der Tumor ist noch nicht in das umliegende Gewebe eingewachsen.</a:t>
            </a:r>
          </a:p>
          <a:p>
            <a:r>
              <a:rPr lang="de-DE" sz="1100" b="1" dirty="0"/>
              <a:t>(Krebsfrühform)	Ohne Lymphknotenbefall und ohne Metastasen.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249365" y="1104999"/>
            <a:ext cx="8211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Einteilung von Tumoren der „ Union internationale </a:t>
            </a:r>
            <a:r>
              <a:rPr lang="de-DE" sz="1200" dirty="0" err="1">
                <a:solidFill>
                  <a:schemeClr val="bg1"/>
                </a:solidFill>
              </a:rPr>
              <a:t>contre</a:t>
            </a:r>
            <a:r>
              <a:rPr lang="de-DE" sz="1200" dirty="0">
                <a:solidFill>
                  <a:schemeClr val="bg1"/>
                </a:solidFill>
              </a:rPr>
              <a:t> le </a:t>
            </a:r>
            <a:r>
              <a:rPr lang="de-DE" sz="1200" dirty="0" err="1">
                <a:solidFill>
                  <a:schemeClr val="bg1"/>
                </a:solidFill>
              </a:rPr>
              <a:t>cancer</a:t>
            </a:r>
            <a:r>
              <a:rPr lang="de-DE" sz="1200" dirty="0">
                <a:solidFill>
                  <a:schemeClr val="bg1"/>
                </a:solidFill>
              </a:rPr>
              <a:t>“ in verschiedene Entwicklungsstadien.</a:t>
            </a:r>
          </a:p>
        </p:txBody>
      </p:sp>
      <p:sp>
        <p:nvSpPr>
          <p:cNvPr id="7" name="Rechteck 6"/>
          <p:cNvSpPr/>
          <p:nvPr/>
        </p:nvSpPr>
        <p:spPr>
          <a:xfrm>
            <a:off x="251519" y="2201262"/>
            <a:ext cx="8208916" cy="720000"/>
          </a:xfrm>
          <a:prstGeom prst="rect">
            <a:avLst/>
          </a:prstGeom>
          <a:gradFill flip="none" rotWithShape="1">
            <a:gsLst>
              <a:gs pos="0">
                <a:srgbClr val="E19900"/>
              </a:gs>
              <a:gs pos="98750">
                <a:srgbClr val="FF0000"/>
              </a:gs>
              <a:gs pos="82000">
                <a:srgbClr val="E46C0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1	Kleine und mittelgroße Tumoren (T1, T2). </a:t>
            </a:r>
          </a:p>
          <a:p>
            <a:r>
              <a:rPr lang="de-DE" sz="1100" b="1" dirty="0"/>
              <a:t>	 	Ohne Lymphknotenbefall und ohne Metastasen.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251519" y="2916599"/>
            <a:ext cx="8208916" cy="72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2	Mittelgroße bis große Tumoren (T3, T4).</a:t>
            </a:r>
          </a:p>
          <a:p>
            <a:r>
              <a:rPr lang="de-DE" sz="1100" b="1" dirty="0"/>
              <a:t>	 	Ohne Lymphknotenbefall und ohne Metastasen.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251519" y="3631936"/>
            <a:ext cx="8208916" cy="720000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/>
              <a:t>UICC-Krebsstadium 3	Tumoren jeder Größe mit Metastasen.</a:t>
            </a:r>
          </a:p>
          <a:p>
            <a:r>
              <a:rPr lang="de-DE" sz="1100" b="1" dirty="0"/>
              <a:t>	 	1-4 Lymphknoten in der Umgebung des Primärtumors befallen aber noch ohne Fernmetastasen.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251519" y="4347275"/>
            <a:ext cx="8208916" cy="72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0000"/>
                </a:solidFill>
              </a:rPr>
              <a:t>UICC-Krebsstadium 4	Tumoren jeder Größe mit Fernmetastasen.</a:t>
            </a:r>
          </a:p>
          <a:p>
            <a:r>
              <a:rPr lang="de-DE" sz="1100" b="1" dirty="0">
                <a:solidFill>
                  <a:srgbClr val="FF0000"/>
                </a:solidFill>
              </a:rPr>
              <a:t>	 	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1519" y="5302349"/>
            <a:ext cx="8208916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chemeClr val="tx2"/>
                </a:solidFill>
              </a:rPr>
              <a:t>Krebs im Endstadium	Erst, wenn jede Aussicht auf Heilung ausgeschlossen ist,</a:t>
            </a:r>
          </a:p>
          <a:p>
            <a:r>
              <a:rPr lang="de-DE" sz="1100" b="1" dirty="0">
                <a:solidFill>
                  <a:schemeClr val="tx2"/>
                </a:solidFill>
              </a:rPr>
              <a:t>		ist das Endstadium von Krebs erreicht.</a:t>
            </a:r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12" name="Rechtwinkliges Dreieck 11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83843" y="1930172"/>
            <a:ext cx="8208000" cy="304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noAutofit/>
          </a:bodyPr>
          <a:lstStyle/>
          <a:p>
            <a:endParaRPr lang="de-DE" sz="1200" b="1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Manifestes Karzinom</a:t>
            </a:r>
            <a:r>
              <a:rPr lang="de-DE" sz="1200" dirty="0">
                <a:solidFill>
                  <a:schemeClr val="bg1"/>
                </a:solidFill>
              </a:rPr>
              <a:t>	Der Primärtumor verursacht Symptome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oder ist klinisch diagnostizierbar.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Okkultes Karzinom</a:t>
            </a:r>
            <a:r>
              <a:rPr lang="de-DE" sz="1200" dirty="0">
                <a:solidFill>
                  <a:schemeClr val="bg1"/>
                </a:solidFill>
              </a:rPr>
              <a:t>	Die Metastasen werden symptomatisch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oder klinisch diagnostizierbar, nicht aber der Primärtumor.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 err="1">
                <a:solidFill>
                  <a:srgbClr val="FFFF00"/>
                </a:solidFill>
              </a:rPr>
              <a:t>Inzidentielles</a:t>
            </a:r>
            <a:r>
              <a:rPr lang="de-DE" sz="1200" b="1" dirty="0">
                <a:solidFill>
                  <a:srgbClr val="FFFF00"/>
                </a:solidFill>
              </a:rPr>
              <a:t> Karzinom</a:t>
            </a:r>
            <a:r>
              <a:rPr lang="de-DE" sz="1200" dirty="0">
                <a:solidFill>
                  <a:schemeClr val="bg1"/>
                </a:solidFill>
              </a:rPr>
              <a:t>	Zufallsbefund bei der Untersuchung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oder Operation unter anderer Fragestellung.</a:t>
            </a:r>
          </a:p>
          <a:p>
            <a:endParaRPr lang="de-DE" sz="1200" dirty="0">
              <a:solidFill>
                <a:schemeClr val="bg1"/>
              </a:solidFill>
            </a:endParaRPr>
          </a:p>
          <a:p>
            <a:endParaRPr lang="de-DE" sz="1200" dirty="0">
              <a:solidFill>
                <a:schemeClr val="bg1"/>
              </a:solidFill>
            </a:endParaRPr>
          </a:p>
          <a:p>
            <a:r>
              <a:rPr lang="de-DE" sz="1200" b="1" dirty="0">
                <a:solidFill>
                  <a:srgbClr val="FFFF00"/>
                </a:solidFill>
              </a:rPr>
              <a:t>Latentes Karzinom</a:t>
            </a:r>
            <a:r>
              <a:rPr lang="de-DE" sz="1200" dirty="0">
                <a:solidFill>
                  <a:schemeClr val="bg1"/>
                </a:solidFill>
              </a:rPr>
              <a:t>	Zufälliger Obduktionsbefund</a:t>
            </a:r>
          </a:p>
          <a:p>
            <a:r>
              <a:rPr lang="de-DE" sz="1200" dirty="0">
                <a:solidFill>
                  <a:schemeClr val="bg1"/>
                </a:solidFill>
              </a:rPr>
              <a:t>		bei einem aus anderer Ursache Verstorbenen.</a:t>
            </a:r>
          </a:p>
          <a:p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1520" y="836712"/>
            <a:ext cx="2734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Tumor Manifestationsstadien</a:t>
            </a:r>
          </a:p>
        </p:txBody>
      </p:sp>
      <p:sp>
        <p:nvSpPr>
          <p:cNvPr id="9" name="Rechteck 8"/>
          <p:cNvSpPr/>
          <p:nvPr/>
        </p:nvSpPr>
        <p:spPr>
          <a:xfrm>
            <a:off x="249366" y="11049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nach </a:t>
            </a:r>
            <a:r>
              <a:rPr lang="de-DE" sz="1200" dirty="0" err="1">
                <a:solidFill>
                  <a:schemeClr val="bg1"/>
                </a:solidFill>
              </a:rPr>
              <a:t>Mostofi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Rechteck 9"/>
          <p:cNvSpPr/>
          <p:nvPr/>
        </p:nvSpPr>
        <p:spPr>
          <a:xfrm>
            <a:off x="285423" y="1699067"/>
            <a:ext cx="8204400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de-DE" sz="900" b="1" dirty="0">
                <a:solidFill>
                  <a:schemeClr val="tx2">
                    <a:lumMod val="50000"/>
                  </a:schemeClr>
                </a:solidFill>
              </a:rPr>
              <a:t>Manifestationsstadium	Beschreibung</a:t>
            </a:r>
          </a:p>
        </p:txBody>
      </p:sp>
      <p:sp>
        <p:nvSpPr>
          <p:cNvPr id="8" name="Rechtwinkliges Dreieck 7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1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51520" y="836712"/>
            <a:ext cx="3905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Tumorarten | Gut- und bösartige Tumoren</a:t>
            </a:r>
          </a:p>
        </p:txBody>
      </p:sp>
      <p:sp>
        <p:nvSpPr>
          <p:cNvPr id="9" name="Rechteck 8"/>
          <p:cNvSpPr/>
          <p:nvPr/>
        </p:nvSpPr>
        <p:spPr>
          <a:xfrm>
            <a:off x="258891" y="11049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Tumoren werden nach der Bösartigkeit unterschieden.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18" y="1484784"/>
            <a:ext cx="8208917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Gutartige Tumoren</a:t>
            </a:r>
            <a:r>
              <a:rPr lang="de-DE" sz="1100" dirty="0">
                <a:solidFill>
                  <a:schemeClr val="bg1"/>
                </a:solidFill>
              </a:rPr>
              <a:t>	wachsen meist langsam und verdrängen dabei das umliegende Körpergewebe, 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(Benigne Tumoren) </a:t>
            </a:r>
            <a:r>
              <a:rPr lang="de-DE" sz="1100" dirty="0">
                <a:solidFill>
                  <a:schemeClr val="bg1"/>
                </a:solidFill>
              </a:rPr>
              <a:t>	dabei wachsen sie aber nicht in das umliegende Körpergewebe ein (nicht-invasives Wachstum).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251518" y="2204864"/>
            <a:ext cx="8208917" cy="72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Halb bösartige Tumoren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  <a:r>
              <a:rPr lang="de-DE" sz="1100" dirty="0">
                <a:solidFill>
                  <a:schemeClr val="bg1"/>
                </a:solidFill>
              </a:rPr>
              <a:t>wachsen wie die bösartigen Tumoren an ihrem Entstehungsort invasiv und destruierend (zerstörend),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(Semimaligne Tumoren) 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  <a:r>
              <a:rPr lang="de-DE" sz="1100" dirty="0">
                <a:solidFill>
                  <a:schemeClr val="bg1"/>
                </a:solidFill>
              </a:rPr>
              <a:t>bilden aber im Körper keine Metastasen .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1" name="Rechteck 10"/>
          <p:cNvSpPr/>
          <p:nvPr/>
        </p:nvSpPr>
        <p:spPr>
          <a:xfrm>
            <a:off x="243556" y="2924944"/>
            <a:ext cx="8208917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Bösartige Tumoren</a:t>
            </a:r>
            <a:r>
              <a:rPr lang="de-DE" sz="1100" dirty="0">
                <a:solidFill>
                  <a:schemeClr val="bg1"/>
                </a:solidFill>
              </a:rPr>
              <a:t>	bilden beim Wachsen über Blut- und Lymphgefäßen oder durch </a:t>
            </a:r>
            <a:r>
              <a:rPr lang="de-DE" sz="1100" dirty="0" err="1">
                <a:solidFill>
                  <a:schemeClr val="bg1"/>
                </a:solidFill>
              </a:rPr>
              <a:t>Abtropfung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</a:p>
          <a:p>
            <a:r>
              <a:rPr lang="de-DE" sz="1100" b="1" dirty="0">
                <a:solidFill>
                  <a:srgbClr val="FFFF00"/>
                </a:solidFill>
              </a:rPr>
              <a:t>(Maligne Tumoren)</a:t>
            </a:r>
            <a:r>
              <a:rPr lang="de-DE" sz="1100" dirty="0">
                <a:solidFill>
                  <a:schemeClr val="bg1"/>
                </a:solidFill>
              </a:rPr>
              <a:t>	Metastasen in anderen Körperregionen.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</a:t>
            </a:r>
            <a:r>
              <a:rPr lang="de-DE" sz="1100" b="1" dirty="0">
                <a:solidFill>
                  <a:srgbClr val="FFFF00"/>
                </a:solidFill>
              </a:rPr>
              <a:t>Das Prostatakarzinom ist ein bösartiger (maligner) Tumor.</a:t>
            </a:r>
          </a:p>
        </p:txBody>
      </p:sp>
      <p:sp>
        <p:nvSpPr>
          <p:cNvPr id="14" name="Rechteck 13"/>
          <p:cNvSpPr/>
          <p:nvPr/>
        </p:nvSpPr>
        <p:spPr>
          <a:xfrm>
            <a:off x="243556" y="4005064"/>
            <a:ext cx="8208917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b="1" dirty="0">
                <a:solidFill>
                  <a:srgbClr val="FFFF00"/>
                </a:solidFill>
              </a:rPr>
              <a:t>Präkanzerosen	</a:t>
            </a:r>
            <a:r>
              <a:rPr lang="de-DE" sz="1100" b="1" dirty="0">
                <a:solidFill>
                  <a:schemeClr val="bg1"/>
                </a:solidFill>
              </a:rPr>
              <a:t>	</a:t>
            </a:r>
            <a:r>
              <a:rPr lang="de-DE" sz="1100" dirty="0">
                <a:solidFill>
                  <a:schemeClr val="bg1"/>
                </a:solidFill>
              </a:rPr>
              <a:t>Gewebeveränderungen im Körper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die ein erhöhtes Risiko für eine bösartige Entartung besitzen.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3556" y="4797152"/>
            <a:ext cx="8208917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100" b="1" dirty="0">
              <a:solidFill>
                <a:srgbClr val="FFFF00"/>
              </a:solidFill>
            </a:endParaRPr>
          </a:p>
          <a:p>
            <a:r>
              <a:rPr lang="de-DE" sz="1100" b="1" dirty="0" err="1">
                <a:solidFill>
                  <a:srgbClr val="FFFF00"/>
                </a:solidFill>
              </a:rPr>
              <a:t>Carcinoma</a:t>
            </a:r>
            <a:r>
              <a:rPr lang="de-DE" sz="1100" b="1" dirty="0">
                <a:solidFill>
                  <a:srgbClr val="FFFF00"/>
                </a:solidFill>
              </a:rPr>
              <a:t> in situ</a:t>
            </a:r>
            <a:r>
              <a:rPr lang="de-DE" sz="1100" dirty="0">
                <a:solidFill>
                  <a:schemeClr val="bg1"/>
                </a:solidFill>
              </a:rPr>
              <a:t>	(kurz </a:t>
            </a:r>
            <a:r>
              <a:rPr lang="de-DE" sz="1100" b="1" dirty="0">
                <a:solidFill>
                  <a:srgbClr val="FFFF00"/>
                </a:solidFill>
              </a:rPr>
              <a:t>CIS</a:t>
            </a:r>
            <a:r>
              <a:rPr lang="de-DE" sz="1100" dirty="0">
                <a:solidFill>
                  <a:schemeClr val="bg1"/>
                </a:solidFill>
              </a:rPr>
              <a:t>) ein auf das Ursprungsgewebe begrenztes Karzinom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dessen Zellen aber bereits stark verändert (hochgradig atypisch) sind.</a:t>
            </a:r>
          </a:p>
          <a:p>
            <a:r>
              <a:rPr lang="de-DE" sz="1100" dirty="0">
                <a:solidFill>
                  <a:schemeClr val="bg1"/>
                </a:solidFill>
              </a:rPr>
              <a:t>		Der Tumor wachst aber nicht invasiv und hat noch nicht die Fähigkeit zur Streuung von Metastasen.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6" name="Rechtwinkliges Dreieck 15">
            <a:hlinkClick r:id="rId2"/>
          </p:cNvPr>
          <p:cNvSpPr/>
          <p:nvPr/>
        </p:nvSpPr>
        <p:spPr>
          <a:xfrm>
            <a:off x="15629" y="6153614"/>
            <a:ext cx="1259633" cy="6926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7" name="Grafik 1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" y="6552789"/>
            <a:ext cx="894833" cy="2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8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Bildschirmpräsentation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 Extrabold</vt:lpstr>
      <vt:lpstr>Open Sans Semibold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Prostatakarzinom Klassifikation | Meta-Treff.de</dc:title>
  <dc:creator>Rudolf Schiller</dc:creator>
  <cp:keywords>Meta-Treff.de</cp:keywords>
  <cp:lastModifiedBy>Rudolf Schiller</cp:lastModifiedBy>
  <cp:revision>123</cp:revision>
  <dcterms:created xsi:type="dcterms:W3CDTF">2020-08-10T14:12:25Z</dcterms:created>
  <dcterms:modified xsi:type="dcterms:W3CDTF">2022-04-30T15:09:31Z</dcterms:modified>
</cp:coreProperties>
</file>