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5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900"/>
    <a:srgbClr val="8EB4E3"/>
    <a:srgbClr val="E46C0A"/>
    <a:srgbClr val="94D050"/>
    <a:srgbClr val="55C3DC"/>
    <a:srgbClr val="B9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33" autoAdjust="0"/>
  </p:normalViewPr>
  <p:slideViewPr>
    <p:cSldViewPr>
      <p:cViewPr>
        <p:scale>
          <a:sx n="100" d="100"/>
          <a:sy n="100" d="100"/>
        </p:scale>
        <p:origin x="-194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45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215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02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37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714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56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70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664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20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94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6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849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744">
              <a:srgbClr val="0F243E"/>
            </a:gs>
            <a:gs pos="10000">
              <a:schemeClr val="tx2"/>
            </a:gs>
            <a:gs pos="81000">
              <a:schemeClr val="tx1"/>
            </a:gs>
            <a:gs pos="51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B56E1-C515-4C41-AB71-8D364EF6DFC3}" type="datetimeFigureOut">
              <a:rPr lang="de-DE" smtClean="0"/>
              <a:t>06.03.2021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16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www.meta-treff.d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hyperlink" Target="https://www.meta-treff.de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ta-treff.de/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51520" y="332656"/>
            <a:ext cx="4044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Prostatakarzinom Klassifikation</a:t>
            </a:r>
            <a:endParaRPr lang="de-D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08" y="713795"/>
            <a:ext cx="8322648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68" y="1332920"/>
            <a:ext cx="831058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9" y="2218745"/>
            <a:ext cx="830448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70" y="3806552"/>
            <a:ext cx="83044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39" y="4797152"/>
            <a:ext cx="831321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winkliges Dreieck 7">
            <a:hlinkClick r:id="rId7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1" y="836712"/>
            <a:ext cx="7639050" cy="2628900"/>
          </a:xfrm>
          <a:prstGeom prst="rect">
            <a:avLst/>
          </a:prstGeom>
        </p:spPr>
      </p:pic>
      <p:sp>
        <p:nvSpPr>
          <p:cNvPr id="14" name="Textfeld 13">
            <a:hlinkClick r:id="rId2"/>
          </p:cNvPr>
          <p:cNvSpPr txBox="1"/>
          <p:nvPr/>
        </p:nvSpPr>
        <p:spPr>
          <a:xfrm>
            <a:off x="10916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www.meta-treff.de</a:t>
            </a:r>
            <a:endParaRPr lang="de-DE" sz="120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717032"/>
            <a:ext cx="2871647" cy="19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4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332656"/>
            <a:ext cx="4670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Prostatakarzinom TNM-Klassifikation</a:t>
            </a:r>
            <a:endParaRPr lang="de-D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620688"/>
            <a:ext cx="1362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Primärtumor 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1208931"/>
            <a:ext cx="819767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1504975"/>
            <a:ext cx="819767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1809725"/>
            <a:ext cx="819767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3124572"/>
            <a:ext cx="8197677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2" y="908720"/>
            <a:ext cx="8197200" cy="30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hteck 12"/>
          <p:cNvSpPr/>
          <p:nvPr/>
        </p:nvSpPr>
        <p:spPr>
          <a:xfrm>
            <a:off x="263232" y="4696197"/>
            <a:ext cx="8197203" cy="13038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100" b="1" dirty="0"/>
              <a:t>Lokal </a:t>
            </a:r>
            <a:r>
              <a:rPr lang="de-DE" sz="1100" b="1" dirty="0" smtClean="0"/>
              <a:t>fortgeschrittenes </a:t>
            </a:r>
            <a:r>
              <a:rPr lang="de-DE" sz="1100" b="1" dirty="0"/>
              <a:t>Prostatakarzinom</a:t>
            </a:r>
            <a:endParaRPr lang="de-DE" sz="1100" b="1" dirty="0" smtClean="0"/>
          </a:p>
          <a:p>
            <a:endParaRPr lang="de-DE" sz="1100" dirty="0" smtClean="0"/>
          </a:p>
          <a:p>
            <a:r>
              <a:rPr lang="de-DE" sz="1100" b="1" dirty="0" smtClean="0"/>
              <a:t>T3</a:t>
            </a:r>
            <a:r>
              <a:rPr lang="de-DE" sz="1100" dirty="0" smtClean="0"/>
              <a:t>	                     </a:t>
            </a:r>
            <a:r>
              <a:rPr lang="de-DE" sz="1100" b="1" dirty="0"/>
              <a:t>Der Tumor wächst schon über die Prostatakapsel </a:t>
            </a:r>
            <a:r>
              <a:rPr lang="de-DE" sz="1100" b="1" dirty="0" smtClean="0"/>
              <a:t>hinaus</a:t>
            </a:r>
          </a:p>
          <a:p>
            <a:endParaRPr lang="de-DE" sz="1100" dirty="0"/>
          </a:p>
          <a:p>
            <a:r>
              <a:rPr lang="de-DE" sz="1100" dirty="0" smtClean="0"/>
              <a:t>        </a:t>
            </a:r>
            <a:r>
              <a:rPr lang="de-DE" sz="1100" b="1" dirty="0" smtClean="0"/>
              <a:t>T3a</a:t>
            </a:r>
            <a:r>
              <a:rPr lang="de-DE" sz="1100" dirty="0"/>
              <a:t>	</a:t>
            </a:r>
            <a:r>
              <a:rPr lang="de-DE" sz="1100" dirty="0" smtClean="0"/>
              <a:t>                     </a:t>
            </a:r>
            <a:r>
              <a:rPr lang="de-DE" sz="1100" dirty="0"/>
              <a:t>Der Tumor </a:t>
            </a:r>
            <a:r>
              <a:rPr lang="de-DE" sz="1100" dirty="0" smtClean="0"/>
              <a:t>wächst ein- </a:t>
            </a:r>
            <a:r>
              <a:rPr lang="de-DE" sz="1100" dirty="0"/>
              <a:t>oder beidseitig </a:t>
            </a:r>
            <a:r>
              <a:rPr lang="de-DE" sz="1100" dirty="0" smtClean="0"/>
              <a:t>über die </a:t>
            </a:r>
            <a:r>
              <a:rPr lang="de-DE" sz="1100" dirty="0"/>
              <a:t>Prostatakapsel hinaus; die Samenblasen </a:t>
            </a:r>
            <a:r>
              <a:rPr lang="de-DE" sz="1100" dirty="0" smtClean="0"/>
              <a:t>ist tumorfrei</a:t>
            </a:r>
          </a:p>
          <a:p>
            <a:endParaRPr lang="de-DE" sz="1100" dirty="0" smtClean="0"/>
          </a:p>
          <a:p>
            <a:r>
              <a:rPr lang="de-DE" sz="1100" dirty="0" smtClean="0"/>
              <a:t>        </a:t>
            </a:r>
            <a:r>
              <a:rPr lang="de-DE" sz="1100" b="1" dirty="0" smtClean="0"/>
              <a:t>T3b</a:t>
            </a:r>
            <a:r>
              <a:rPr lang="de-DE" sz="1100" dirty="0" smtClean="0"/>
              <a:t>	                     </a:t>
            </a:r>
            <a:r>
              <a:rPr lang="de-DE" sz="1100" dirty="0"/>
              <a:t>Der Tumor wächst ein- oder beidseitig </a:t>
            </a:r>
            <a:r>
              <a:rPr lang="de-DE" sz="1100" dirty="0" smtClean="0"/>
              <a:t>über die </a:t>
            </a:r>
            <a:r>
              <a:rPr lang="de-DE" sz="1100" dirty="0"/>
              <a:t>Prostatakapsel hinaus und in die Samenblasen </a:t>
            </a:r>
            <a:r>
              <a:rPr lang="de-DE" sz="1100" dirty="0" smtClean="0"/>
              <a:t>hinein</a:t>
            </a:r>
          </a:p>
          <a:p>
            <a:endParaRPr lang="de-DE" sz="1100" dirty="0" smtClean="0"/>
          </a:p>
        </p:txBody>
      </p:sp>
      <p:sp>
        <p:nvSpPr>
          <p:cNvPr id="16" name="Rechteck 15"/>
          <p:cNvSpPr/>
          <p:nvPr/>
        </p:nvSpPr>
        <p:spPr>
          <a:xfrm>
            <a:off x="263232" y="5974948"/>
            <a:ext cx="819720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 smtClean="0">
                <a:solidFill>
                  <a:srgbClr val="FF0000"/>
                </a:solidFill>
              </a:rPr>
              <a:t>T4</a:t>
            </a:r>
            <a:r>
              <a:rPr lang="de-DE" sz="1100" b="1" dirty="0">
                <a:solidFill>
                  <a:srgbClr val="FF0000"/>
                </a:solidFill>
              </a:rPr>
              <a:t>	                     Der Tumor wächst in Nachbarstrukturen hinein oder nicht verschiebbar (fixiert)</a:t>
            </a:r>
          </a:p>
        </p:txBody>
      </p:sp>
      <p:sp>
        <p:nvSpPr>
          <p:cNvPr id="17" name="Rechtwinkliges Dreieck 16">
            <a:hlinkClick r:id="rId7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8" name="Grafik 17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9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836712"/>
            <a:ext cx="24497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Lymphknotenmetastasen</a:t>
            </a:r>
            <a:r>
              <a:rPr lang="de-DE" sz="1400" dirty="0" smtClean="0"/>
              <a:t> </a:t>
            </a:r>
            <a:endParaRPr lang="de-DE" sz="1400" dirty="0"/>
          </a:p>
        </p:txBody>
      </p:sp>
      <p:sp>
        <p:nvSpPr>
          <p:cNvPr id="8" name="Rechteck 7"/>
          <p:cNvSpPr/>
          <p:nvPr/>
        </p:nvSpPr>
        <p:spPr>
          <a:xfrm>
            <a:off x="251521" y="3154313"/>
            <a:ext cx="16353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Fernmetastasen</a:t>
            </a:r>
            <a:r>
              <a:rPr lang="de-DE" sz="1400" b="1" dirty="0" smtClean="0"/>
              <a:t> </a:t>
            </a:r>
            <a:endParaRPr lang="de-DE" sz="1400" b="1" dirty="0"/>
          </a:p>
        </p:txBody>
      </p:sp>
      <p:sp>
        <p:nvSpPr>
          <p:cNvPr id="10" name="Rechteck 9"/>
          <p:cNvSpPr/>
          <p:nvPr/>
        </p:nvSpPr>
        <p:spPr>
          <a:xfrm>
            <a:off x="6444208" y="5903208"/>
            <a:ext cx="1986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T </a:t>
            </a:r>
            <a:r>
              <a:rPr lang="de-DE" sz="1000" dirty="0" smtClean="0">
                <a:solidFill>
                  <a:schemeClr val="bg1"/>
                </a:solidFill>
              </a:rPr>
              <a:t> = Tumorausdehnung</a:t>
            </a:r>
          </a:p>
          <a:p>
            <a:r>
              <a:rPr lang="de-DE" sz="1000" dirty="0" smtClean="0">
                <a:solidFill>
                  <a:schemeClr val="bg1"/>
                </a:solidFill>
              </a:rPr>
              <a:t>N </a:t>
            </a:r>
            <a:r>
              <a:rPr lang="de-DE" sz="1000" dirty="0">
                <a:solidFill>
                  <a:schemeClr val="bg1"/>
                </a:solidFill>
              </a:rPr>
              <a:t>= </a:t>
            </a:r>
            <a:r>
              <a:rPr lang="de-DE" sz="1000" dirty="0" smtClean="0">
                <a:solidFill>
                  <a:schemeClr val="bg1"/>
                </a:solidFill>
              </a:rPr>
              <a:t>Lymphknoten </a:t>
            </a:r>
            <a:r>
              <a:rPr lang="de-DE" sz="1000" dirty="0">
                <a:solidFill>
                  <a:schemeClr val="bg1"/>
                </a:solidFill>
              </a:rPr>
              <a:t>(</a:t>
            </a:r>
            <a:r>
              <a:rPr lang="de-DE" sz="1000" dirty="0" err="1" smtClean="0">
                <a:solidFill>
                  <a:schemeClr val="bg1"/>
                </a:solidFill>
              </a:rPr>
              <a:t>Nodi</a:t>
            </a:r>
            <a:r>
              <a:rPr lang="de-DE" sz="1000" dirty="0" smtClean="0">
                <a:solidFill>
                  <a:schemeClr val="bg1"/>
                </a:solidFill>
              </a:rPr>
              <a:t> = Knoten) </a:t>
            </a:r>
          </a:p>
          <a:p>
            <a:r>
              <a:rPr lang="de-DE" sz="1000" dirty="0" smtClean="0">
                <a:solidFill>
                  <a:schemeClr val="bg1"/>
                </a:solidFill>
              </a:rPr>
              <a:t>M = Metastasen</a:t>
            </a:r>
            <a:endParaRPr lang="de-DE" sz="1000" dirty="0">
              <a:solidFill>
                <a:schemeClr val="bg1"/>
              </a:solidFill>
            </a:endParaRPr>
          </a:p>
          <a:p>
            <a:endParaRPr lang="de-DE" sz="1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1501552"/>
            <a:ext cx="82089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930177"/>
            <a:ext cx="8208912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802782"/>
            <a:ext cx="8208914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15780"/>
            <a:ext cx="820891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1196752"/>
            <a:ext cx="8208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208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htwinkliges Dreieck 10">
            <a:hlinkClick r:id="rId8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Grafik 11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8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836712"/>
            <a:ext cx="3300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Residualstatus (Resttumor nach OP)</a:t>
            </a:r>
            <a:endParaRPr lang="de-DE" sz="1400" b="1" dirty="0"/>
          </a:p>
        </p:txBody>
      </p:sp>
      <p:sp>
        <p:nvSpPr>
          <p:cNvPr id="2" name="Rechteck 1"/>
          <p:cNvSpPr/>
          <p:nvPr/>
        </p:nvSpPr>
        <p:spPr>
          <a:xfrm>
            <a:off x="251519" y="1268760"/>
            <a:ext cx="8208916" cy="360040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 err="1" smtClean="0"/>
              <a:t>Rx</a:t>
            </a:r>
            <a:r>
              <a:rPr lang="de-DE" sz="1100" b="1" dirty="0"/>
              <a:t>	</a:t>
            </a:r>
            <a:r>
              <a:rPr lang="de-DE" sz="1100" b="1" dirty="0" smtClean="0"/>
              <a:t>                    </a:t>
            </a:r>
            <a:r>
              <a:rPr lang="de-DE" sz="1100" dirty="0" smtClean="0"/>
              <a:t>Das </a:t>
            </a:r>
            <a:r>
              <a:rPr lang="de-DE" sz="1100" dirty="0"/>
              <a:t>Vorhandensein </a:t>
            </a:r>
            <a:r>
              <a:rPr lang="de-DE" sz="1100" dirty="0" smtClean="0"/>
              <a:t>eines Residualtumor </a:t>
            </a:r>
            <a:r>
              <a:rPr lang="de-DE" sz="1100" dirty="0"/>
              <a:t>kann nicht beurteilt </a:t>
            </a:r>
            <a:r>
              <a:rPr lang="de-DE" sz="1100" dirty="0" smtClean="0"/>
              <a:t>werden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14" name="Rechteck 13"/>
          <p:cNvSpPr/>
          <p:nvPr/>
        </p:nvSpPr>
        <p:spPr>
          <a:xfrm>
            <a:off x="251518" y="1628800"/>
            <a:ext cx="8208917" cy="360040"/>
          </a:xfrm>
          <a:prstGeom prst="rect">
            <a:avLst/>
          </a:prstGeom>
          <a:solidFill>
            <a:srgbClr val="94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 smtClean="0"/>
              <a:t>R0</a:t>
            </a:r>
            <a:r>
              <a:rPr lang="de-DE" sz="1100" b="1" dirty="0"/>
              <a:t>	</a:t>
            </a:r>
            <a:r>
              <a:rPr lang="de-DE" sz="1100" dirty="0" smtClean="0"/>
              <a:t>                    Kein </a:t>
            </a:r>
            <a:r>
              <a:rPr lang="de-DE" sz="1200" dirty="0"/>
              <a:t>Residualtumor 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251521" y="1988840"/>
            <a:ext cx="8208914" cy="15841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e-DE" sz="1100" b="1" dirty="0" smtClean="0"/>
          </a:p>
          <a:p>
            <a:r>
              <a:rPr lang="de-DE" sz="1100" b="1" dirty="0" smtClean="0"/>
              <a:t>R1	                     </a:t>
            </a:r>
            <a:r>
              <a:rPr lang="de-DE" sz="1100" dirty="0"/>
              <a:t>Mikroskopisch nachgewiesener Residualtumor</a:t>
            </a:r>
            <a:endParaRPr lang="de-DE" sz="1100" dirty="0" smtClean="0"/>
          </a:p>
          <a:p>
            <a:endParaRPr lang="de-DE" sz="1100" b="1" dirty="0"/>
          </a:p>
          <a:p>
            <a:r>
              <a:rPr lang="de-DE" sz="1100" b="1" dirty="0" smtClean="0"/>
              <a:t>R1 </a:t>
            </a:r>
            <a:r>
              <a:rPr lang="de-DE" sz="1100" b="1" dirty="0"/>
              <a:t>(</a:t>
            </a:r>
            <a:r>
              <a:rPr lang="de-DE" sz="1100" b="1" dirty="0" err="1"/>
              <a:t>is</a:t>
            </a:r>
            <a:r>
              <a:rPr lang="de-DE" sz="1100" b="1" dirty="0"/>
              <a:t>) 	</a:t>
            </a:r>
            <a:r>
              <a:rPr lang="de-DE" sz="1100" b="1" dirty="0" smtClean="0"/>
              <a:t>                     </a:t>
            </a:r>
            <a:r>
              <a:rPr lang="de-DE" sz="1100" dirty="0" smtClean="0"/>
              <a:t>in </a:t>
            </a:r>
            <a:r>
              <a:rPr lang="de-DE" sz="1100" dirty="0"/>
              <a:t>situ- Residualtumor t  (in situ </a:t>
            </a:r>
            <a:r>
              <a:rPr lang="de-DE" sz="1100" dirty="0" smtClean="0"/>
              <a:t>= </a:t>
            </a:r>
            <a:r>
              <a:rPr lang="de-DE" sz="1100" dirty="0"/>
              <a:t>der Tumor hat sich nur in seinem Ursprungsgewebe </a:t>
            </a:r>
            <a:r>
              <a:rPr lang="de-DE" sz="1100" dirty="0" smtClean="0"/>
              <a:t>ausgebreitet</a:t>
            </a:r>
            <a:r>
              <a:rPr lang="de-DE" sz="1100" dirty="0"/>
              <a:t>)</a:t>
            </a:r>
            <a:endParaRPr lang="de-DE" sz="1100" dirty="0" smtClean="0"/>
          </a:p>
          <a:p>
            <a:endParaRPr lang="de-DE" sz="1100" b="1" dirty="0"/>
          </a:p>
          <a:p>
            <a:r>
              <a:rPr lang="de-DE" sz="1100" b="1" dirty="0" smtClean="0"/>
              <a:t>R1 </a:t>
            </a:r>
            <a:r>
              <a:rPr lang="de-DE" sz="1100" b="1" dirty="0"/>
              <a:t>(</a:t>
            </a:r>
            <a:r>
              <a:rPr lang="de-DE" sz="1100" b="1" dirty="0" err="1"/>
              <a:t>cy</a:t>
            </a:r>
            <a:r>
              <a:rPr lang="de-DE" sz="1100" b="1" dirty="0" smtClean="0"/>
              <a:t>+)	 </a:t>
            </a:r>
            <a:r>
              <a:rPr lang="de-DE" sz="1100" dirty="0" smtClean="0"/>
              <a:t>                    Zytologisch nachgewiesener Residualtumor </a:t>
            </a:r>
          </a:p>
          <a:p>
            <a:endParaRPr lang="de-DE" sz="1100" b="1" dirty="0"/>
          </a:p>
          <a:p>
            <a:r>
              <a:rPr lang="de-DE" sz="1100" b="1" dirty="0"/>
              <a:t>R2                                             </a:t>
            </a:r>
            <a:r>
              <a:rPr lang="de-DE" sz="1100" dirty="0"/>
              <a:t>Makroskopisch nachgewiesener Residualtumor</a:t>
            </a:r>
            <a:endParaRPr lang="de-DE" sz="1200" dirty="0"/>
          </a:p>
        </p:txBody>
      </p:sp>
      <p:sp>
        <p:nvSpPr>
          <p:cNvPr id="17" name="Rechtwinkliges Dreieck 16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8" name="Grafik 17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4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51522" y="1196752"/>
            <a:ext cx="8208913" cy="5040560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200" dirty="0" smtClean="0"/>
              <a:t>a 	Autopsie-Befund</a:t>
            </a:r>
          </a:p>
          <a:p>
            <a:r>
              <a:rPr lang="de-DE" sz="1200" dirty="0" smtClean="0"/>
              <a:t>p</a:t>
            </a:r>
            <a:r>
              <a:rPr lang="de-DE" sz="1200" dirty="0"/>
              <a:t>	</a:t>
            </a:r>
            <a:r>
              <a:rPr lang="de-DE" sz="1200" dirty="0" err="1" smtClean="0"/>
              <a:t>Patholoogischer</a:t>
            </a:r>
            <a:r>
              <a:rPr lang="de-DE" sz="1200" dirty="0" smtClean="0"/>
              <a:t> </a:t>
            </a:r>
            <a:r>
              <a:rPr lang="de-DE" sz="1200" dirty="0"/>
              <a:t>Untersuchungsbefund</a:t>
            </a:r>
          </a:p>
          <a:p>
            <a:r>
              <a:rPr lang="de-DE" sz="1200" dirty="0"/>
              <a:t>c	Klinischer Untersuchungsbefund </a:t>
            </a:r>
            <a:endParaRPr lang="de-DE" sz="1200" dirty="0" smtClean="0"/>
          </a:p>
          <a:p>
            <a:r>
              <a:rPr lang="de-DE" sz="1200" dirty="0" smtClean="0"/>
              <a:t>u 	Ultraschall </a:t>
            </a:r>
            <a:r>
              <a:rPr lang="de-DE" sz="1200" dirty="0"/>
              <a:t>Untersuchungsbefund (Unterkategorie von c)</a:t>
            </a:r>
          </a:p>
          <a:p>
            <a:r>
              <a:rPr lang="de-DE" sz="1200" dirty="0" err="1" smtClean="0"/>
              <a:t>cy</a:t>
            </a:r>
            <a:r>
              <a:rPr lang="de-DE" sz="1200" dirty="0" smtClean="0"/>
              <a:t>	Zytologischer </a:t>
            </a:r>
            <a:r>
              <a:rPr lang="de-DE" sz="1200" dirty="0"/>
              <a:t>Untersuchungsbefund</a:t>
            </a:r>
          </a:p>
          <a:p>
            <a:endParaRPr lang="de-DE" sz="1200" dirty="0" smtClean="0"/>
          </a:p>
          <a:p>
            <a:r>
              <a:rPr lang="de-DE" sz="1200" dirty="0" smtClean="0"/>
              <a:t>Y	Neuer Zustand </a:t>
            </a:r>
            <a:r>
              <a:rPr lang="de-DE" sz="1200" dirty="0"/>
              <a:t>nach </a:t>
            </a:r>
            <a:r>
              <a:rPr lang="de-DE" sz="1200" dirty="0" smtClean="0"/>
              <a:t>einer </a:t>
            </a:r>
            <a:r>
              <a:rPr lang="de-DE" sz="1200" dirty="0"/>
              <a:t>Therapie; </a:t>
            </a:r>
            <a:r>
              <a:rPr lang="de-DE" sz="1200" dirty="0" smtClean="0"/>
              <a:t>der </a:t>
            </a:r>
            <a:r>
              <a:rPr lang="de-DE" sz="1200" dirty="0"/>
              <a:t>Tumor tritt erst nach oder während einer Therapie (meist Chemotherapie </a:t>
            </a:r>
            <a:r>
              <a:rPr lang="de-DE" sz="1200" dirty="0" smtClean="0"/>
              <a:t>	oder </a:t>
            </a:r>
            <a:r>
              <a:rPr lang="de-DE" sz="1200" dirty="0"/>
              <a:t>Radiochemotherapie) </a:t>
            </a:r>
            <a:r>
              <a:rPr lang="de-DE" sz="1200" dirty="0" smtClean="0"/>
              <a:t>auf</a:t>
            </a:r>
            <a:r>
              <a:rPr lang="de-DE" sz="1200" dirty="0"/>
              <a:t>. </a:t>
            </a:r>
          </a:p>
          <a:p>
            <a:r>
              <a:rPr lang="de-DE" sz="1200" dirty="0" smtClean="0"/>
              <a:t>r</a:t>
            </a:r>
            <a:r>
              <a:rPr lang="de-DE" sz="1200" dirty="0"/>
              <a:t>	Rezidiv </a:t>
            </a:r>
            <a:r>
              <a:rPr lang="de-DE" sz="1200" dirty="0" smtClean="0"/>
              <a:t>; der </a:t>
            </a:r>
            <a:r>
              <a:rPr lang="de-DE" sz="1200" dirty="0"/>
              <a:t>Tumor </a:t>
            </a:r>
            <a:r>
              <a:rPr lang="de-DE" sz="1200" dirty="0" smtClean="0"/>
              <a:t>tritt </a:t>
            </a:r>
            <a:r>
              <a:rPr lang="de-DE" sz="1200" dirty="0"/>
              <a:t>nach einem krankheitsfreien Intervall </a:t>
            </a:r>
            <a:r>
              <a:rPr lang="de-DE" sz="1200" dirty="0" smtClean="0"/>
              <a:t>erneut auf</a:t>
            </a:r>
          </a:p>
          <a:p>
            <a:r>
              <a:rPr lang="de-DE" sz="1200" dirty="0" smtClean="0"/>
              <a:t>m</a:t>
            </a:r>
            <a:r>
              <a:rPr lang="de-DE" sz="1200" dirty="0"/>
              <a:t>	</a:t>
            </a:r>
            <a:r>
              <a:rPr lang="de-DE" sz="1200" dirty="0" smtClean="0"/>
              <a:t>multiple</a:t>
            </a:r>
          </a:p>
          <a:p>
            <a:endParaRPr lang="de-DE" sz="1200" dirty="0"/>
          </a:p>
          <a:p>
            <a:r>
              <a:rPr lang="de-DE" sz="1200" dirty="0" err="1" smtClean="0"/>
              <a:t>Is</a:t>
            </a:r>
            <a:r>
              <a:rPr lang="de-DE" sz="1200" dirty="0" smtClean="0"/>
              <a:t> oder Cis	</a:t>
            </a:r>
            <a:r>
              <a:rPr lang="de-DE" sz="1200" dirty="0" err="1" smtClean="0"/>
              <a:t>Carcinoma</a:t>
            </a:r>
            <a:r>
              <a:rPr lang="de-DE" sz="1200" dirty="0" smtClean="0"/>
              <a:t> </a:t>
            </a:r>
            <a:r>
              <a:rPr lang="de-DE" sz="1200" dirty="0"/>
              <a:t>in </a:t>
            </a:r>
            <a:r>
              <a:rPr lang="de-DE" sz="1200" dirty="0" smtClean="0"/>
              <a:t>situ / Tumor nur in </a:t>
            </a:r>
            <a:r>
              <a:rPr lang="de-DE" sz="1200" dirty="0"/>
              <a:t>seinem Ursprungsgewebe </a:t>
            </a:r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r>
              <a:rPr lang="de-DE" sz="1200" dirty="0" smtClean="0"/>
              <a:t>cT3b     </a:t>
            </a:r>
            <a:r>
              <a:rPr lang="de-DE" sz="1200" dirty="0"/>
              <a:t>pT4a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 smtClean="0"/>
          </a:p>
          <a:p>
            <a:r>
              <a:rPr lang="de-DE" sz="1200" dirty="0"/>
              <a:t>C </a:t>
            </a:r>
            <a:r>
              <a:rPr lang="de-DE" sz="1200" dirty="0" smtClean="0"/>
              <a:t> (</a:t>
            </a:r>
            <a:r>
              <a:rPr lang="de-DE" sz="1200" dirty="0" err="1" smtClean="0"/>
              <a:t>Certainty</a:t>
            </a:r>
            <a:r>
              <a:rPr lang="de-DE" sz="1200" dirty="0" smtClean="0"/>
              <a:t> </a:t>
            </a:r>
            <a:r>
              <a:rPr lang="de-DE" sz="1200" dirty="0" err="1" smtClean="0"/>
              <a:t>factor</a:t>
            </a:r>
            <a:r>
              <a:rPr lang="de-DE" sz="1200" dirty="0"/>
              <a:t> bzw. </a:t>
            </a:r>
            <a:r>
              <a:rPr lang="de-DE" sz="1200" dirty="0" smtClean="0"/>
              <a:t>Sicherheitsfaktor)</a:t>
            </a:r>
          </a:p>
          <a:p>
            <a:endParaRPr lang="de-DE" sz="1200" dirty="0"/>
          </a:p>
          <a:p>
            <a:r>
              <a:rPr lang="de-DE" sz="1200" dirty="0" smtClean="0"/>
              <a:t>C1 	</a:t>
            </a:r>
            <a:r>
              <a:rPr lang="de-DE" sz="1200" dirty="0"/>
              <a:t>klinischer </a:t>
            </a:r>
            <a:r>
              <a:rPr lang="de-DE" sz="1200" dirty="0" smtClean="0"/>
              <a:t>Untersuchungsbefund, </a:t>
            </a:r>
            <a:r>
              <a:rPr lang="de-DE" sz="1200" dirty="0"/>
              <a:t>Standard-Röntgen-Aufnahme, Endoskopie</a:t>
            </a:r>
          </a:p>
          <a:p>
            <a:r>
              <a:rPr lang="de-DE" sz="1200" dirty="0" smtClean="0"/>
              <a:t>C2	spezielle </a:t>
            </a:r>
            <a:r>
              <a:rPr lang="de-DE" sz="1200" dirty="0"/>
              <a:t>apparative Untersuchungen (CT, Ultraschall, MRT, Endoskopie mit Biopsie)</a:t>
            </a:r>
          </a:p>
          <a:p>
            <a:r>
              <a:rPr lang="de-DE" sz="1200" dirty="0" smtClean="0"/>
              <a:t>C3	chirurgische Untersuchung mit Biopsie und/oder Zytologie</a:t>
            </a:r>
            <a:endParaRPr lang="de-DE" sz="1200" dirty="0"/>
          </a:p>
          <a:p>
            <a:r>
              <a:rPr lang="de-DE" sz="1200" dirty="0" smtClean="0"/>
              <a:t>C4	vollständige </a:t>
            </a:r>
            <a:r>
              <a:rPr lang="de-DE" sz="1200" dirty="0"/>
              <a:t>pathologische Aufarbeitung</a:t>
            </a:r>
          </a:p>
          <a:p>
            <a:r>
              <a:rPr lang="de-DE" sz="1200" dirty="0" smtClean="0"/>
              <a:t>C5 	Autopsie</a:t>
            </a:r>
            <a:endParaRPr lang="de-DE" sz="1200" dirty="0"/>
          </a:p>
          <a:p>
            <a:endParaRPr lang="de-DE" sz="1200" dirty="0"/>
          </a:p>
        </p:txBody>
      </p:sp>
      <p:sp>
        <p:nvSpPr>
          <p:cNvPr id="7" name="Rechteck 6"/>
          <p:cNvSpPr/>
          <p:nvPr/>
        </p:nvSpPr>
        <p:spPr>
          <a:xfrm>
            <a:off x="251520" y="836712"/>
            <a:ext cx="23903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Sonstige  </a:t>
            </a:r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Klassifikationen</a:t>
            </a:r>
            <a:endParaRPr lang="de-DE" sz="1400" b="1" dirty="0"/>
          </a:p>
        </p:txBody>
      </p:sp>
      <p:sp>
        <p:nvSpPr>
          <p:cNvPr id="10" name="Rechtwinkliges Dreieck 9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6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836712"/>
            <a:ext cx="1307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UICC-Stadien</a:t>
            </a:r>
            <a:endParaRPr lang="de-DE" sz="1400" b="1" dirty="0"/>
          </a:p>
        </p:txBody>
      </p:sp>
      <p:sp>
        <p:nvSpPr>
          <p:cNvPr id="5" name="Rechteck 4"/>
          <p:cNvSpPr/>
          <p:nvPr/>
        </p:nvSpPr>
        <p:spPr>
          <a:xfrm>
            <a:off x="251519" y="1485925"/>
            <a:ext cx="8208916" cy="720000"/>
          </a:xfrm>
          <a:prstGeom prst="rect">
            <a:avLst/>
          </a:prstGeom>
          <a:gradFill>
            <a:gsLst>
              <a:gs pos="0">
                <a:srgbClr val="8EB4E3"/>
              </a:gs>
              <a:gs pos="98750">
                <a:srgbClr val="E19900"/>
              </a:gs>
              <a:gs pos="82000">
                <a:srgbClr val="8EB4E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0  	</a:t>
            </a:r>
            <a:r>
              <a:rPr lang="de-DE" sz="1100" b="1" dirty="0" smtClean="0"/>
              <a:t>Der </a:t>
            </a:r>
            <a:r>
              <a:rPr lang="de-DE" sz="1100" b="1" dirty="0"/>
              <a:t>Tumor ist noch nicht in das umliegende Gewebe eingewachsen</a:t>
            </a:r>
            <a:r>
              <a:rPr lang="de-DE" sz="1100" b="1" dirty="0" smtClean="0"/>
              <a:t>.</a:t>
            </a:r>
          </a:p>
          <a:p>
            <a:r>
              <a:rPr lang="de-DE" sz="1100" b="1" dirty="0" smtClean="0"/>
              <a:t>(Krebsfrühform)</a:t>
            </a:r>
            <a:r>
              <a:rPr lang="de-DE" sz="1100" b="1" dirty="0" smtClean="0"/>
              <a:t>	Ohne </a:t>
            </a:r>
            <a:r>
              <a:rPr lang="de-DE" sz="1100" b="1" dirty="0"/>
              <a:t>Lymphknotenbefall und </a:t>
            </a:r>
            <a:r>
              <a:rPr lang="de-DE" sz="1100" b="1" dirty="0" smtClean="0"/>
              <a:t>ohne Metastasen.</a:t>
            </a:r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249365" y="1104999"/>
            <a:ext cx="8211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Einteilung von Tumoren </a:t>
            </a:r>
            <a:r>
              <a:rPr lang="de-DE" sz="1200" dirty="0">
                <a:solidFill>
                  <a:schemeClr val="bg1"/>
                </a:solidFill>
              </a:rPr>
              <a:t>der „ Union internationale </a:t>
            </a:r>
            <a:r>
              <a:rPr lang="de-DE" sz="1200" dirty="0" err="1">
                <a:solidFill>
                  <a:schemeClr val="bg1"/>
                </a:solidFill>
              </a:rPr>
              <a:t>contre</a:t>
            </a:r>
            <a:r>
              <a:rPr lang="de-DE" sz="1200" dirty="0">
                <a:solidFill>
                  <a:schemeClr val="bg1"/>
                </a:solidFill>
              </a:rPr>
              <a:t> le </a:t>
            </a:r>
            <a:r>
              <a:rPr lang="de-DE" sz="1200" dirty="0" err="1">
                <a:solidFill>
                  <a:schemeClr val="bg1"/>
                </a:solidFill>
              </a:rPr>
              <a:t>cancer</a:t>
            </a:r>
            <a:r>
              <a:rPr lang="de-DE" sz="1200" dirty="0">
                <a:solidFill>
                  <a:schemeClr val="bg1"/>
                </a:solidFill>
              </a:rPr>
              <a:t>“ </a:t>
            </a:r>
            <a:r>
              <a:rPr lang="de-DE" sz="1200" dirty="0" smtClean="0">
                <a:solidFill>
                  <a:schemeClr val="bg1"/>
                </a:solidFill>
              </a:rPr>
              <a:t>in verschiedene Entwicklungsstadien.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1519" y="2201262"/>
            <a:ext cx="8208916" cy="720000"/>
          </a:xfrm>
          <a:prstGeom prst="rect">
            <a:avLst/>
          </a:prstGeom>
          <a:gradFill flip="none" rotWithShape="1">
            <a:gsLst>
              <a:gs pos="0">
                <a:srgbClr val="E19900"/>
              </a:gs>
              <a:gs pos="98750">
                <a:srgbClr val="FF0000"/>
              </a:gs>
              <a:gs pos="82000">
                <a:srgbClr val="E46C0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</a:t>
            </a:r>
            <a:r>
              <a:rPr lang="de-DE" sz="1100" b="1" dirty="0" smtClean="0"/>
              <a:t>1</a:t>
            </a:r>
            <a:r>
              <a:rPr lang="de-DE" sz="1100" b="1" dirty="0"/>
              <a:t>	</a:t>
            </a:r>
            <a:r>
              <a:rPr lang="de-DE" sz="1100" b="1" dirty="0" smtClean="0"/>
              <a:t>Kleine </a:t>
            </a:r>
            <a:r>
              <a:rPr lang="de-DE" sz="1100" b="1" dirty="0"/>
              <a:t>und mittelgroße Tumoren (T1, T2</a:t>
            </a:r>
            <a:r>
              <a:rPr lang="de-DE" sz="1100" b="1" dirty="0" smtClean="0"/>
              <a:t>). </a:t>
            </a:r>
          </a:p>
          <a:p>
            <a:r>
              <a:rPr lang="de-DE" sz="1100" b="1" dirty="0"/>
              <a:t>	 </a:t>
            </a:r>
            <a:r>
              <a:rPr lang="de-DE" sz="1100" b="1" dirty="0" smtClean="0"/>
              <a:t>	Ohne </a:t>
            </a:r>
            <a:r>
              <a:rPr lang="de-DE" sz="1100" b="1" dirty="0"/>
              <a:t>Lymphknotenbefall und </a:t>
            </a:r>
            <a:r>
              <a:rPr lang="de-DE" sz="1100" b="1" dirty="0" smtClean="0"/>
              <a:t>ohne Metastasen.</a:t>
            </a:r>
            <a:endParaRPr lang="de-DE" sz="1200" dirty="0"/>
          </a:p>
        </p:txBody>
      </p:sp>
      <p:sp>
        <p:nvSpPr>
          <p:cNvPr id="8" name="Rechteck 7"/>
          <p:cNvSpPr/>
          <p:nvPr/>
        </p:nvSpPr>
        <p:spPr>
          <a:xfrm>
            <a:off x="251519" y="2916599"/>
            <a:ext cx="8208916" cy="72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2	Mittelgroße bis große Tumoren (T3, T4</a:t>
            </a:r>
            <a:r>
              <a:rPr lang="de-DE" sz="1100" b="1" dirty="0" smtClean="0"/>
              <a:t>).</a:t>
            </a:r>
          </a:p>
          <a:p>
            <a:r>
              <a:rPr lang="de-DE" sz="1100" b="1" dirty="0"/>
              <a:t>	 </a:t>
            </a:r>
            <a:r>
              <a:rPr lang="de-DE" sz="1100" b="1" dirty="0" smtClean="0"/>
              <a:t>	Ohne </a:t>
            </a:r>
            <a:r>
              <a:rPr lang="de-DE" sz="1100" b="1" dirty="0"/>
              <a:t>Lymphknotenbefall </a:t>
            </a:r>
            <a:r>
              <a:rPr lang="de-DE" sz="1100" b="1" dirty="0" smtClean="0"/>
              <a:t>und ohne Metastasen.</a:t>
            </a:r>
            <a:endParaRPr lang="de-DE" sz="1200" dirty="0"/>
          </a:p>
        </p:txBody>
      </p:sp>
      <p:sp>
        <p:nvSpPr>
          <p:cNvPr id="9" name="Rechteck 8"/>
          <p:cNvSpPr/>
          <p:nvPr/>
        </p:nvSpPr>
        <p:spPr>
          <a:xfrm>
            <a:off x="251519" y="3631936"/>
            <a:ext cx="8208916" cy="72000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</a:t>
            </a:r>
            <a:r>
              <a:rPr lang="de-DE" sz="1100" b="1" dirty="0" smtClean="0"/>
              <a:t>3</a:t>
            </a:r>
            <a:r>
              <a:rPr lang="de-DE" sz="1100" b="1" dirty="0"/>
              <a:t>	Tumoren jeder Größe mit </a:t>
            </a:r>
            <a:r>
              <a:rPr lang="de-DE" sz="1100" b="1" dirty="0" smtClean="0"/>
              <a:t>Metastasen.</a:t>
            </a:r>
          </a:p>
          <a:p>
            <a:r>
              <a:rPr lang="de-DE" sz="1100" b="1" dirty="0"/>
              <a:t>	 	1-4 Lymphknoten in der </a:t>
            </a:r>
            <a:r>
              <a:rPr lang="de-DE" sz="1100" b="1" dirty="0" smtClean="0"/>
              <a:t>Umgebung des Primärtumors befallen aber noch ohne Fernmetastasen.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251519" y="4347275"/>
            <a:ext cx="8208916" cy="72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0000"/>
                </a:solidFill>
              </a:rPr>
              <a:t>UICC-Krebsstadium 4	Tumoren jeder Größe mit </a:t>
            </a:r>
            <a:r>
              <a:rPr lang="de-DE" sz="1100" b="1" dirty="0" smtClean="0">
                <a:solidFill>
                  <a:srgbClr val="FF0000"/>
                </a:solidFill>
              </a:rPr>
              <a:t>Fernmetastasen.</a:t>
            </a:r>
          </a:p>
          <a:p>
            <a:r>
              <a:rPr lang="de-DE" sz="1100" b="1" dirty="0">
                <a:solidFill>
                  <a:srgbClr val="FF0000"/>
                </a:solidFill>
              </a:rPr>
              <a:t>	 	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1519" y="5302349"/>
            <a:ext cx="8208916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2"/>
                </a:solidFill>
              </a:rPr>
              <a:t>Krebs </a:t>
            </a:r>
            <a:r>
              <a:rPr lang="de-DE" sz="1100" b="1" dirty="0" smtClean="0">
                <a:solidFill>
                  <a:schemeClr val="tx2"/>
                </a:solidFill>
              </a:rPr>
              <a:t>im Endstadium</a:t>
            </a:r>
            <a:r>
              <a:rPr lang="de-DE" sz="1100" b="1" dirty="0">
                <a:solidFill>
                  <a:schemeClr val="tx2"/>
                </a:solidFill>
              </a:rPr>
              <a:t>	Erst, wenn </a:t>
            </a:r>
            <a:r>
              <a:rPr lang="de-DE" sz="1100" b="1" dirty="0" smtClean="0">
                <a:solidFill>
                  <a:schemeClr val="tx2"/>
                </a:solidFill>
              </a:rPr>
              <a:t>jede Aussicht </a:t>
            </a:r>
            <a:r>
              <a:rPr lang="de-DE" sz="1100" b="1" dirty="0">
                <a:solidFill>
                  <a:schemeClr val="tx2"/>
                </a:solidFill>
              </a:rPr>
              <a:t>auf Heilung ausgeschlossen ist</a:t>
            </a:r>
            <a:r>
              <a:rPr lang="de-DE" sz="1100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de-DE" sz="1100" b="1" dirty="0">
                <a:solidFill>
                  <a:schemeClr val="tx2"/>
                </a:solidFill>
              </a:rPr>
              <a:t>	</a:t>
            </a:r>
            <a:r>
              <a:rPr lang="de-DE" sz="1100" b="1" dirty="0" smtClean="0">
                <a:solidFill>
                  <a:schemeClr val="tx2"/>
                </a:solidFill>
              </a:rPr>
              <a:t>	ist das Endstadium von Krebs erreicht.</a:t>
            </a:r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12" name="Rechtwinkliges Dreieck 11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Grafik 1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4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83843" y="1930172"/>
            <a:ext cx="8208000" cy="304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noAutofit/>
          </a:bodyPr>
          <a:lstStyle/>
          <a:p>
            <a:endParaRPr lang="de-DE" sz="1200" b="1" dirty="0" smtClean="0">
              <a:solidFill>
                <a:schemeClr val="bg1"/>
              </a:solidFill>
            </a:endParaRPr>
          </a:p>
          <a:p>
            <a:r>
              <a:rPr lang="de-DE" sz="1200" b="1" dirty="0" smtClean="0">
                <a:solidFill>
                  <a:srgbClr val="FFFF00"/>
                </a:solidFill>
              </a:rPr>
              <a:t>Manifestes </a:t>
            </a:r>
            <a:r>
              <a:rPr lang="de-DE" sz="1200" b="1" dirty="0">
                <a:solidFill>
                  <a:srgbClr val="FFFF00"/>
                </a:solidFill>
              </a:rPr>
              <a:t>Karzinom</a:t>
            </a:r>
            <a:r>
              <a:rPr lang="de-DE" sz="1200" dirty="0">
                <a:solidFill>
                  <a:schemeClr val="bg1"/>
                </a:solidFill>
              </a:rPr>
              <a:t>	Der Primärtumor verursacht </a:t>
            </a:r>
            <a:r>
              <a:rPr lang="de-DE" sz="1200" dirty="0" smtClean="0">
                <a:solidFill>
                  <a:schemeClr val="bg1"/>
                </a:solidFill>
              </a:rPr>
              <a:t>Symptome</a:t>
            </a:r>
          </a:p>
          <a:p>
            <a:r>
              <a:rPr lang="de-DE" sz="1200" dirty="0">
                <a:solidFill>
                  <a:schemeClr val="bg1"/>
                </a:solidFill>
              </a:rPr>
              <a:t>	</a:t>
            </a:r>
            <a:r>
              <a:rPr lang="de-DE" sz="1200" dirty="0" smtClean="0">
                <a:solidFill>
                  <a:schemeClr val="bg1"/>
                </a:solidFill>
              </a:rPr>
              <a:t>	oder </a:t>
            </a:r>
            <a:r>
              <a:rPr lang="de-DE" sz="1200" dirty="0">
                <a:solidFill>
                  <a:schemeClr val="bg1"/>
                </a:solidFill>
              </a:rPr>
              <a:t>ist klinisch </a:t>
            </a:r>
            <a:r>
              <a:rPr lang="de-DE" sz="1200" dirty="0" smtClean="0">
                <a:solidFill>
                  <a:schemeClr val="bg1"/>
                </a:solidFill>
              </a:rPr>
              <a:t>diagnostizierbar</a:t>
            </a:r>
            <a:r>
              <a:rPr lang="de-DE" sz="1200" dirty="0" smtClean="0">
                <a:solidFill>
                  <a:schemeClr val="bg1"/>
                </a:solidFill>
              </a:rPr>
              <a:t>.</a:t>
            </a:r>
          </a:p>
          <a:p>
            <a:endParaRPr lang="de-DE" sz="1200" dirty="0" smtClean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Okkultes Karzinom</a:t>
            </a:r>
            <a:r>
              <a:rPr lang="de-DE" sz="1200" dirty="0">
                <a:solidFill>
                  <a:schemeClr val="bg1"/>
                </a:solidFill>
              </a:rPr>
              <a:t>	Die Metastasen werden </a:t>
            </a:r>
            <a:r>
              <a:rPr lang="de-DE" sz="1200" dirty="0" smtClean="0">
                <a:solidFill>
                  <a:schemeClr val="bg1"/>
                </a:solidFill>
              </a:rPr>
              <a:t>symptomatisch</a:t>
            </a:r>
          </a:p>
          <a:p>
            <a:r>
              <a:rPr lang="de-DE" sz="1200" dirty="0">
                <a:solidFill>
                  <a:schemeClr val="bg1"/>
                </a:solidFill>
              </a:rPr>
              <a:t>	</a:t>
            </a:r>
            <a:r>
              <a:rPr lang="de-DE" sz="1200" dirty="0" smtClean="0">
                <a:solidFill>
                  <a:schemeClr val="bg1"/>
                </a:solidFill>
              </a:rPr>
              <a:t>	oder </a:t>
            </a:r>
            <a:r>
              <a:rPr lang="de-DE" sz="1200" dirty="0">
                <a:solidFill>
                  <a:schemeClr val="bg1"/>
                </a:solidFill>
              </a:rPr>
              <a:t>klinisch diagnostizierbar, nicht aber der Primärtumor</a:t>
            </a:r>
            <a:r>
              <a:rPr lang="de-DE" sz="1200" dirty="0" smtClean="0">
                <a:solidFill>
                  <a:schemeClr val="bg1"/>
                </a:solidFill>
              </a:rPr>
              <a:t>.</a:t>
            </a:r>
          </a:p>
          <a:p>
            <a:endParaRPr lang="de-DE" sz="1200" dirty="0" smtClean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 err="1">
                <a:solidFill>
                  <a:srgbClr val="FFFF00"/>
                </a:solidFill>
              </a:rPr>
              <a:t>Inzidentielles</a:t>
            </a:r>
            <a:r>
              <a:rPr lang="de-DE" sz="1200" b="1" dirty="0">
                <a:solidFill>
                  <a:srgbClr val="FFFF00"/>
                </a:solidFill>
              </a:rPr>
              <a:t> Karzinom</a:t>
            </a:r>
            <a:r>
              <a:rPr lang="de-DE" sz="1200" dirty="0">
                <a:solidFill>
                  <a:schemeClr val="bg1"/>
                </a:solidFill>
              </a:rPr>
              <a:t>	Zufallsbefund bei der </a:t>
            </a:r>
            <a:r>
              <a:rPr lang="de-DE" sz="1200" dirty="0" smtClean="0">
                <a:solidFill>
                  <a:schemeClr val="bg1"/>
                </a:solidFill>
              </a:rPr>
              <a:t>Untersuchung</a:t>
            </a:r>
          </a:p>
          <a:p>
            <a:r>
              <a:rPr lang="de-DE" sz="1200" dirty="0">
                <a:solidFill>
                  <a:schemeClr val="bg1"/>
                </a:solidFill>
              </a:rPr>
              <a:t>	</a:t>
            </a:r>
            <a:r>
              <a:rPr lang="de-DE" sz="1200" dirty="0" smtClean="0">
                <a:solidFill>
                  <a:schemeClr val="bg1"/>
                </a:solidFill>
              </a:rPr>
              <a:t>	oder </a:t>
            </a:r>
            <a:r>
              <a:rPr lang="de-DE" sz="1200" dirty="0">
                <a:solidFill>
                  <a:schemeClr val="bg1"/>
                </a:solidFill>
              </a:rPr>
              <a:t>Operation unter anderer Fragestellung</a:t>
            </a:r>
            <a:r>
              <a:rPr lang="de-DE" sz="1200" dirty="0" smtClean="0">
                <a:solidFill>
                  <a:schemeClr val="bg1"/>
                </a:solidFill>
              </a:rPr>
              <a:t>.</a:t>
            </a:r>
          </a:p>
          <a:p>
            <a:endParaRPr lang="de-DE" sz="1200" dirty="0" smtClean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Latentes Karzinom</a:t>
            </a:r>
            <a:r>
              <a:rPr lang="de-DE" sz="1200" dirty="0">
                <a:solidFill>
                  <a:schemeClr val="bg1"/>
                </a:solidFill>
              </a:rPr>
              <a:t>	Zufälliger </a:t>
            </a:r>
            <a:r>
              <a:rPr lang="de-DE" sz="1200" dirty="0" smtClean="0">
                <a:solidFill>
                  <a:schemeClr val="bg1"/>
                </a:solidFill>
              </a:rPr>
              <a:t>Obduktionsbefund</a:t>
            </a:r>
          </a:p>
          <a:p>
            <a:r>
              <a:rPr lang="de-DE" sz="1200" dirty="0">
                <a:solidFill>
                  <a:schemeClr val="bg1"/>
                </a:solidFill>
              </a:rPr>
              <a:t>	</a:t>
            </a:r>
            <a:r>
              <a:rPr lang="de-DE" sz="1200" dirty="0" smtClean="0">
                <a:solidFill>
                  <a:schemeClr val="bg1"/>
                </a:solidFill>
              </a:rPr>
              <a:t>	bei </a:t>
            </a:r>
            <a:r>
              <a:rPr lang="de-DE" sz="1200" dirty="0">
                <a:solidFill>
                  <a:schemeClr val="bg1"/>
                </a:solidFill>
              </a:rPr>
              <a:t>einem aus anderer Ursache Verstorbenen</a:t>
            </a:r>
            <a:r>
              <a:rPr lang="de-DE" sz="1200" dirty="0" smtClean="0">
                <a:solidFill>
                  <a:schemeClr val="bg1"/>
                </a:solidFill>
              </a:rPr>
              <a:t>.</a:t>
            </a:r>
          </a:p>
          <a:p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1520" y="836712"/>
            <a:ext cx="2734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Tumor Manifestationsstadien</a:t>
            </a:r>
            <a:endParaRPr lang="de-DE" sz="1400" b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49366" y="11049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nach </a:t>
            </a:r>
            <a:r>
              <a:rPr lang="de-DE" sz="1200" dirty="0" err="1">
                <a:solidFill>
                  <a:schemeClr val="bg1"/>
                </a:solidFill>
              </a:rPr>
              <a:t>Mostofi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Rechteck 9"/>
          <p:cNvSpPr/>
          <p:nvPr/>
        </p:nvSpPr>
        <p:spPr>
          <a:xfrm>
            <a:off x="285423" y="1699067"/>
            <a:ext cx="8204400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900" b="1" dirty="0">
                <a:solidFill>
                  <a:schemeClr val="tx2">
                    <a:lumMod val="50000"/>
                  </a:schemeClr>
                </a:solidFill>
              </a:rPr>
              <a:t>Manifestationsstadium	Beschreibung</a:t>
            </a:r>
          </a:p>
        </p:txBody>
      </p:sp>
      <p:sp>
        <p:nvSpPr>
          <p:cNvPr id="8" name="Rechtwinkliges Dreieck 7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1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51520" y="836712"/>
            <a:ext cx="39058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Tumorarten </a:t>
            </a:r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| Gut- </a:t>
            </a:r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und bösartige </a:t>
            </a:r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Tumoren</a:t>
            </a:r>
            <a:endParaRPr lang="de-DE" sz="1400" b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8891" y="11049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Tumoren werden nach der </a:t>
            </a:r>
            <a:r>
              <a:rPr lang="de-DE" sz="1200" dirty="0">
                <a:solidFill>
                  <a:schemeClr val="bg1"/>
                </a:solidFill>
              </a:rPr>
              <a:t>B</a:t>
            </a:r>
            <a:r>
              <a:rPr lang="de-DE" sz="1200" dirty="0" smtClean="0">
                <a:solidFill>
                  <a:schemeClr val="bg1"/>
                </a:solidFill>
              </a:rPr>
              <a:t>ösartigkeit unterschieden.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51518" y="1484784"/>
            <a:ext cx="8208917" cy="72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FF00"/>
                </a:solidFill>
              </a:rPr>
              <a:t>Gutartige Tumoren</a:t>
            </a:r>
            <a:r>
              <a:rPr lang="de-DE" sz="1100" dirty="0">
                <a:solidFill>
                  <a:schemeClr val="bg1"/>
                </a:solidFill>
              </a:rPr>
              <a:t>	wachsen meist langsam und verdrängen dabei das umliegende Körpergewebe, </a:t>
            </a:r>
          </a:p>
          <a:p>
            <a:r>
              <a:rPr lang="de-DE" sz="1100" b="1" dirty="0">
                <a:solidFill>
                  <a:srgbClr val="FFFF00"/>
                </a:solidFill>
              </a:rPr>
              <a:t>(Benigne Tumoren) </a:t>
            </a:r>
            <a:r>
              <a:rPr lang="de-DE" sz="1100" dirty="0">
                <a:solidFill>
                  <a:schemeClr val="bg1"/>
                </a:solidFill>
              </a:rPr>
              <a:t>	dabei wachsen sie aber nicht in das umliegende Körpergewebe ein (nicht-invasives Wachstum).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251518" y="2204864"/>
            <a:ext cx="8208917" cy="720000"/>
          </a:xfrm>
          <a:prstGeom prst="rect">
            <a:avLst/>
          </a:prstGeom>
          <a:solidFill>
            <a:srgbClr val="E1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 smtClean="0">
                <a:solidFill>
                  <a:srgbClr val="FFFF00"/>
                </a:solidFill>
              </a:rPr>
              <a:t>Halb </a:t>
            </a:r>
            <a:r>
              <a:rPr lang="de-DE" sz="1100" b="1" dirty="0">
                <a:solidFill>
                  <a:srgbClr val="FFFF00"/>
                </a:solidFill>
              </a:rPr>
              <a:t>bösartige Tumoren</a:t>
            </a:r>
            <a:r>
              <a:rPr lang="de-DE" sz="1100" b="1" dirty="0">
                <a:solidFill>
                  <a:schemeClr val="bg1"/>
                </a:solidFill>
              </a:rPr>
              <a:t>	</a:t>
            </a:r>
            <a:r>
              <a:rPr lang="de-DE" sz="1100" dirty="0">
                <a:solidFill>
                  <a:schemeClr val="bg1"/>
                </a:solidFill>
              </a:rPr>
              <a:t>wachsen wie die bösartigen Tumoren an ihrem Entstehungsort invasiv und destruierend (zerstörend),</a:t>
            </a:r>
          </a:p>
          <a:p>
            <a:r>
              <a:rPr lang="de-DE" sz="1100" b="1" dirty="0">
                <a:solidFill>
                  <a:srgbClr val="FFFF00"/>
                </a:solidFill>
              </a:rPr>
              <a:t>(Semimaligne Tumoren) </a:t>
            </a:r>
            <a:r>
              <a:rPr lang="de-DE" sz="1100" b="1" dirty="0">
                <a:solidFill>
                  <a:schemeClr val="bg1"/>
                </a:solidFill>
              </a:rPr>
              <a:t>	</a:t>
            </a:r>
            <a:r>
              <a:rPr lang="de-DE" sz="1100" dirty="0">
                <a:solidFill>
                  <a:schemeClr val="bg1"/>
                </a:solidFill>
              </a:rPr>
              <a:t>bilden aber im Körper keine Metastasen .</a:t>
            </a:r>
            <a:r>
              <a:rPr lang="de-DE" sz="11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1" name="Rechteck 10"/>
          <p:cNvSpPr/>
          <p:nvPr/>
        </p:nvSpPr>
        <p:spPr>
          <a:xfrm>
            <a:off x="243556" y="2924944"/>
            <a:ext cx="8208917" cy="72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FF00"/>
                </a:solidFill>
              </a:rPr>
              <a:t>Bösartige Tumoren</a:t>
            </a:r>
            <a:r>
              <a:rPr lang="de-DE" sz="1100" dirty="0">
                <a:solidFill>
                  <a:schemeClr val="bg1"/>
                </a:solidFill>
              </a:rPr>
              <a:t>	bilden beim Wachsen über Blut- und Lymphgefäßen oder durch </a:t>
            </a:r>
            <a:r>
              <a:rPr lang="de-DE" sz="1100" dirty="0" err="1">
                <a:solidFill>
                  <a:schemeClr val="bg1"/>
                </a:solidFill>
              </a:rPr>
              <a:t>Abtropfung</a:t>
            </a:r>
            <a:r>
              <a:rPr lang="de-DE" sz="1100" dirty="0">
                <a:solidFill>
                  <a:schemeClr val="bg1"/>
                </a:solidFill>
              </a:rPr>
              <a:t> </a:t>
            </a:r>
          </a:p>
          <a:p>
            <a:r>
              <a:rPr lang="de-DE" sz="1100" b="1" dirty="0">
                <a:solidFill>
                  <a:srgbClr val="FFFF00"/>
                </a:solidFill>
              </a:rPr>
              <a:t>(Maligne Tumoren)</a:t>
            </a:r>
            <a:r>
              <a:rPr lang="de-DE" sz="1100" dirty="0">
                <a:solidFill>
                  <a:schemeClr val="bg1"/>
                </a:solidFill>
              </a:rPr>
              <a:t>	Metastasen in anderen Körperregionen.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</a:t>
            </a:r>
            <a:r>
              <a:rPr lang="de-DE" sz="1100" b="1" dirty="0">
                <a:solidFill>
                  <a:srgbClr val="FFFF00"/>
                </a:solidFill>
              </a:rPr>
              <a:t>Das Prostatakarzinom ist ein bösartiger (maligner) Tumor.</a:t>
            </a:r>
          </a:p>
        </p:txBody>
      </p:sp>
      <p:sp>
        <p:nvSpPr>
          <p:cNvPr id="14" name="Rechteck 13"/>
          <p:cNvSpPr/>
          <p:nvPr/>
        </p:nvSpPr>
        <p:spPr>
          <a:xfrm>
            <a:off x="243556" y="4005064"/>
            <a:ext cx="8208917" cy="720000"/>
          </a:xfrm>
          <a:prstGeom prst="rect">
            <a:avLst/>
          </a:prstGeom>
          <a:solidFill>
            <a:srgbClr val="E1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 smtClean="0">
                <a:solidFill>
                  <a:srgbClr val="FFFF00"/>
                </a:solidFill>
              </a:rPr>
              <a:t>Präkanzerosen	</a:t>
            </a:r>
            <a:r>
              <a:rPr lang="de-DE" sz="1100" b="1" dirty="0" smtClean="0">
                <a:solidFill>
                  <a:schemeClr val="bg1"/>
                </a:solidFill>
              </a:rPr>
              <a:t>	</a:t>
            </a:r>
            <a:r>
              <a:rPr lang="de-DE" sz="1100" dirty="0" smtClean="0">
                <a:solidFill>
                  <a:schemeClr val="bg1"/>
                </a:solidFill>
              </a:rPr>
              <a:t>Gewebeveränderungen </a:t>
            </a:r>
            <a:r>
              <a:rPr lang="de-DE" sz="1100" dirty="0">
                <a:solidFill>
                  <a:schemeClr val="bg1"/>
                </a:solidFill>
              </a:rPr>
              <a:t>im Körper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die ein erhöhtes Risiko für eine bösartige Entartung besitzen.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3556" y="4797152"/>
            <a:ext cx="8208917" cy="720000"/>
          </a:xfrm>
          <a:prstGeom prst="rect">
            <a:avLst/>
          </a:prstGeom>
          <a:solidFill>
            <a:srgbClr val="E1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 err="1">
                <a:solidFill>
                  <a:srgbClr val="FFFF00"/>
                </a:solidFill>
              </a:rPr>
              <a:t>Carcinoma</a:t>
            </a:r>
            <a:r>
              <a:rPr lang="de-DE" sz="1100" b="1" dirty="0">
                <a:solidFill>
                  <a:srgbClr val="FFFF00"/>
                </a:solidFill>
              </a:rPr>
              <a:t> in situ</a:t>
            </a:r>
            <a:r>
              <a:rPr lang="de-DE" sz="1100" dirty="0">
                <a:solidFill>
                  <a:schemeClr val="bg1"/>
                </a:solidFill>
              </a:rPr>
              <a:t>	(kurz </a:t>
            </a:r>
            <a:r>
              <a:rPr lang="de-DE" sz="1100" b="1" dirty="0">
                <a:solidFill>
                  <a:srgbClr val="FFFF00"/>
                </a:solidFill>
              </a:rPr>
              <a:t>CIS</a:t>
            </a:r>
            <a:r>
              <a:rPr lang="de-DE" sz="1100" dirty="0">
                <a:solidFill>
                  <a:schemeClr val="bg1"/>
                </a:solidFill>
              </a:rPr>
              <a:t>) ein auf das Ursprungsgewebe begrenztes Karzinom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dessen Zellen aber bereits stark verändert (hochgradig atypisch) sind.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Der Tumor wachst aber nicht invasiv und hat noch nicht die Fähigkeit zur Streuung von Metastasen.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6" name="Rechtwinkliges Dreieck 15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7" name="Grafik 1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8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5809" y="1772816"/>
            <a:ext cx="8208000" cy="304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endParaRPr lang="de-DE" sz="1200" b="1" dirty="0" smtClean="0">
              <a:solidFill>
                <a:schemeClr val="bg1"/>
              </a:solidFill>
            </a:endParaRPr>
          </a:p>
          <a:p>
            <a:r>
              <a:rPr lang="de-DE" sz="1200" b="1" dirty="0" smtClean="0">
                <a:solidFill>
                  <a:srgbClr val="FFFF00"/>
                </a:solidFill>
              </a:rPr>
              <a:t>Metastasierend</a:t>
            </a:r>
            <a:r>
              <a:rPr lang="de-DE" sz="1200" dirty="0">
                <a:solidFill>
                  <a:schemeClr val="bg1"/>
                </a:solidFill>
              </a:rPr>
              <a:t>	Der Krebs bildet über Blut- und Lymphgefäßen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oder durch </a:t>
            </a:r>
            <a:r>
              <a:rPr lang="de-DE" sz="1200" dirty="0" err="1">
                <a:solidFill>
                  <a:schemeClr val="bg1"/>
                </a:solidFill>
              </a:rPr>
              <a:t>Abtropfung</a:t>
            </a:r>
            <a:r>
              <a:rPr lang="de-DE" sz="1200" dirty="0">
                <a:solidFill>
                  <a:schemeClr val="bg1"/>
                </a:solidFill>
              </a:rPr>
              <a:t> Metastasen in anderen Körperregionen.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(Der Tumor hat ein metastasierendes  Wachstum)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200" b="1" dirty="0" smtClean="0">
              <a:solidFill>
                <a:schemeClr val="bg1"/>
              </a:solidFill>
            </a:endParaRPr>
          </a:p>
          <a:p>
            <a:r>
              <a:rPr lang="de-DE" sz="1200" b="1" dirty="0" smtClean="0">
                <a:solidFill>
                  <a:srgbClr val="FFFF00"/>
                </a:solidFill>
              </a:rPr>
              <a:t>Infiltrierend</a:t>
            </a:r>
            <a:r>
              <a:rPr lang="de-DE" sz="1200" dirty="0" smtClean="0">
                <a:solidFill>
                  <a:srgbClr val="FFFF00"/>
                </a:solidFill>
              </a:rPr>
              <a:t> </a:t>
            </a:r>
            <a:r>
              <a:rPr lang="de-DE" sz="1200" dirty="0" smtClean="0">
                <a:solidFill>
                  <a:schemeClr val="bg1"/>
                </a:solidFill>
              </a:rPr>
              <a:t>	</a:t>
            </a:r>
            <a:r>
              <a:rPr lang="de-DE" sz="1200" dirty="0">
                <a:solidFill>
                  <a:schemeClr val="bg1"/>
                </a:solidFill>
              </a:rPr>
              <a:t>	</a:t>
            </a:r>
            <a:r>
              <a:rPr lang="de-DE" sz="1200" dirty="0" smtClean="0">
                <a:solidFill>
                  <a:schemeClr val="bg1"/>
                </a:solidFill>
              </a:rPr>
              <a:t>Der Krebs überschreiten </a:t>
            </a:r>
            <a:r>
              <a:rPr lang="de-DE" sz="1200" dirty="0">
                <a:solidFill>
                  <a:schemeClr val="bg1"/>
                </a:solidFill>
              </a:rPr>
              <a:t>beim Wachsen </a:t>
            </a:r>
            <a:r>
              <a:rPr lang="de-DE" sz="1200" dirty="0" smtClean="0">
                <a:solidFill>
                  <a:schemeClr val="bg1"/>
                </a:solidFill>
              </a:rPr>
              <a:t>Gewebegrenzen</a:t>
            </a:r>
          </a:p>
          <a:p>
            <a:r>
              <a:rPr lang="de-DE" sz="1200" dirty="0">
                <a:solidFill>
                  <a:schemeClr val="bg1"/>
                </a:solidFill>
              </a:rPr>
              <a:t>	</a:t>
            </a:r>
            <a:r>
              <a:rPr lang="de-DE" sz="1200" dirty="0" smtClean="0">
                <a:solidFill>
                  <a:schemeClr val="bg1"/>
                </a:solidFill>
              </a:rPr>
              <a:t>	und wächst auch in das </a:t>
            </a:r>
            <a:r>
              <a:rPr lang="de-DE" sz="1200" dirty="0">
                <a:solidFill>
                  <a:schemeClr val="bg1"/>
                </a:solidFill>
              </a:rPr>
              <a:t>benachbarte </a:t>
            </a:r>
            <a:r>
              <a:rPr lang="de-DE" sz="1200" dirty="0" smtClean="0">
                <a:solidFill>
                  <a:schemeClr val="bg1"/>
                </a:solidFill>
              </a:rPr>
              <a:t>Körpergewebe oder naheliegende andere Organen ein.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</a:t>
            </a:r>
            <a:r>
              <a:rPr lang="de-DE" sz="1200" dirty="0" smtClean="0">
                <a:solidFill>
                  <a:schemeClr val="bg1"/>
                </a:solidFill>
              </a:rPr>
              <a:t>(Der Tumor hat ein invasives Wachstum)</a:t>
            </a:r>
          </a:p>
          <a:p>
            <a:endParaRPr lang="de-DE" sz="1200" dirty="0" smtClean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 smtClean="0">
                <a:solidFill>
                  <a:srgbClr val="FFFF00"/>
                </a:solidFill>
              </a:rPr>
              <a:t>Destruierend</a:t>
            </a:r>
            <a:r>
              <a:rPr lang="de-DE" sz="1200" dirty="0" smtClean="0">
                <a:solidFill>
                  <a:srgbClr val="FFFF00"/>
                </a:solidFill>
              </a:rPr>
              <a:t>	</a:t>
            </a:r>
            <a:r>
              <a:rPr lang="de-DE" sz="1200" dirty="0">
                <a:solidFill>
                  <a:schemeClr val="bg1"/>
                </a:solidFill>
              </a:rPr>
              <a:t>	</a:t>
            </a:r>
            <a:r>
              <a:rPr lang="de-DE" sz="1200" dirty="0" smtClean="0">
                <a:solidFill>
                  <a:schemeClr val="bg1"/>
                </a:solidFill>
              </a:rPr>
              <a:t>Der </a:t>
            </a:r>
            <a:r>
              <a:rPr lang="de-DE" sz="1200" dirty="0">
                <a:solidFill>
                  <a:schemeClr val="bg1"/>
                </a:solidFill>
              </a:rPr>
              <a:t>Krebs </a:t>
            </a:r>
            <a:r>
              <a:rPr lang="de-DE" sz="1200" dirty="0" smtClean="0">
                <a:solidFill>
                  <a:schemeClr val="bg1"/>
                </a:solidFill>
              </a:rPr>
              <a:t>zerstört beim </a:t>
            </a:r>
            <a:r>
              <a:rPr lang="de-DE" sz="1200" dirty="0" smtClean="0">
                <a:solidFill>
                  <a:schemeClr val="bg1"/>
                </a:solidFill>
              </a:rPr>
              <a:t>Wachsen das </a:t>
            </a:r>
            <a:r>
              <a:rPr lang="de-DE" sz="1200" dirty="0" smtClean="0">
                <a:solidFill>
                  <a:schemeClr val="bg1"/>
                </a:solidFill>
              </a:rPr>
              <a:t>umliegendes Körpergewebe</a:t>
            </a:r>
            <a:r>
              <a:rPr lang="de-DE" sz="1200" dirty="0" smtClean="0">
                <a:solidFill>
                  <a:schemeClr val="bg1"/>
                </a:solidFill>
              </a:rPr>
              <a:t>.</a:t>
            </a:r>
            <a:endParaRPr lang="de-DE" sz="1200" dirty="0" smtClean="0">
              <a:solidFill>
                <a:schemeClr val="bg1"/>
              </a:solidFill>
            </a:endParaRPr>
          </a:p>
          <a:p>
            <a:r>
              <a:rPr lang="de-DE" sz="1200" dirty="0">
                <a:solidFill>
                  <a:schemeClr val="bg1"/>
                </a:solidFill>
              </a:rPr>
              <a:t>		</a:t>
            </a:r>
            <a:r>
              <a:rPr lang="de-DE" sz="1200" dirty="0" smtClean="0">
                <a:solidFill>
                  <a:schemeClr val="bg1"/>
                </a:solidFill>
              </a:rPr>
              <a:t>(</a:t>
            </a:r>
            <a:r>
              <a:rPr lang="de-DE" sz="1200" dirty="0">
                <a:solidFill>
                  <a:schemeClr val="bg1"/>
                </a:solidFill>
              </a:rPr>
              <a:t>Der Tumor hat </a:t>
            </a:r>
            <a:r>
              <a:rPr lang="de-DE" sz="1200" dirty="0" smtClean="0">
                <a:solidFill>
                  <a:schemeClr val="bg1"/>
                </a:solidFill>
              </a:rPr>
              <a:t>ein zerstörendes Wachstum)</a:t>
            </a:r>
          </a:p>
          <a:p>
            <a:endParaRPr lang="de-DE" sz="1200" dirty="0" smtClean="0">
              <a:solidFill>
                <a:schemeClr val="bg1"/>
              </a:solidFill>
            </a:endParaRPr>
          </a:p>
          <a:p>
            <a:endParaRPr lang="de-DE" sz="1200" dirty="0" smtClean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1520" y="836712"/>
            <a:ext cx="16950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</a:t>
            </a:r>
            <a:r>
              <a:rPr lang="de-DE" sz="12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ligne</a:t>
            </a:r>
            <a:r>
              <a:rPr lang="de-DE" sz="14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Tumoren</a:t>
            </a:r>
            <a:endParaRPr lang="de-DE" sz="1400" b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39841" y="11049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Ein bösartiger (maligner) Tumor unterscheiden </a:t>
            </a:r>
            <a:r>
              <a:rPr lang="de-DE" sz="1200" dirty="0">
                <a:solidFill>
                  <a:schemeClr val="bg1"/>
                </a:solidFill>
              </a:rPr>
              <a:t>sich von </a:t>
            </a:r>
            <a:r>
              <a:rPr lang="de-DE" sz="1200" dirty="0" smtClean="0">
                <a:solidFill>
                  <a:schemeClr val="bg1"/>
                </a:solidFill>
              </a:rPr>
              <a:t>einen gutartigen </a:t>
            </a:r>
            <a:r>
              <a:rPr lang="de-DE" sz="1200" dirty="0">
                <a:solidFill>
                  <a:schemeClr val="bg1"/>
                </a:solidFill>
              </a:rPr>
              <a:t>(benignen) </a:t>
            </a:r>
            <a:r>
              <a:rPr lang="de-DE" sz="1200" dirty="0" smtClean="0">
                <a:solidFill>
                  <a:schemeClr val="bg1"/>
                </a:solidFill>
              </a:rPr>
              <a:t>Tumor </a:t>
            </a:r>
            <a:r>
              <a:rPr lang="de-DE" sz="1200" dirty="0">
                <a:solidFill>
                  <a:schemeClr val="bg1"/>
                </a:solidFill>
              </a:rPr>
              <a:t>durch drei </a:t>
            </a:r>
            <a:r>
              <a:rPr lang="de-DE" sz="1200" dirty="0" smtClean="0">
                <a:solidFill>
                  <a:schemeClr val="bg1"/>
                </a:solidFill>
              </a:rPr>
              <a:t>Wachstumskennzeichen.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5" name="Rechtwinkliges Dreieck 4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5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Bildschirmpräsentation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Prostatakarzinom Klassifikation | Meta-Treff.de</dc:title>
  <dc:creator>Rudolf Schiller</dc:creator>
  <cp:keywords>Meta-Treff.de</cp:keywords>
  <cp:lastModifiedBy>Rudolf Schiller</cp:lastModifiedBy>
  <cp:revision>117</cp:revision>
  <dcterms:created xsi:type="dcterms:W3CDTF">2020-08-10T14:12:25Z</dcterms:created>
  <dcterms:modified xsi:type="dcterms:W3CDTF">2021-03-06T16:17:38Z</dcterms:modified>
</cp:coreProperties>
</file>